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52" r:id="rId2"/>
  </p:sldMasterIdLst>
  <p:notesMasterIdLst>
    <p:notesMasterId r:id="rId26"/>
  </p:notesMasterIdLst>
  <p:handoutMasterIdLst>
    <p:handoutMasterId r:id="rId27"/>
  </p:handoutMasterIdLst>
  <p:sldIdLst>
    <p:sldId id="256" r:id="rId3"/>
    <p:sldId id="401" r:id="rId4"/>
    <p:sldId id="403" r:id="rId5"/>
    <p:sldId id="397" r:id="rId6"/>
    <p:sldId id="341" r:id="rId7"/>
    <p:sldId id="342" r:id="rId8"/>
    <p:sldId id="349" r:id="rId9"/>
    <p:sldId id="257" r:id="rId10"/>
    <p:sldId id="359" r:id="rId11"/>
    <p:sldId id="395" r:id="rId12"/>
    <p:sldId id="345" r:id="rId13"/>
    <p:sldId id="365" r:id="rId14"/>
    <p:sldId id="361" r:id="rId15"/>
    <p:sldId id="385" r:id="rId16"/>
    <p:sldId id="329" r:id="rId17"/>
    <p:sldId id="344" r:id="rId18"/>
    <p:sldId id="343" r:id="rId19"/>
    <p:sldId id="376" r:id="rId20"/>
    <p:sldId id="379" r:id="rId21"/>
    <p:sldId id="402" r:id="rId22"/>
    <p:sldId id="404" r:id="rId23"/>
    <p:sldId id="399" r:id="rId24"/>
    <p:sldId id="314" r:id="rId25"/>
  </p:sldIdLst>
  <p:sldSz cx="9144000" cy="6858000" type="screen4x3"/>
  <p:notesSz cx="9601200" cy="73152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E3D629"/>
    <a:srgbClr val="99CC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8094" autoAdjust="0"/>
    <p:restoredTop sz="91123" autoAdjust="0"/>
  </p:normalViewPr>
  <p:slideViewPr>
    <p:cSldViewPr>
      <p:cViewPr>
        <p:scale>
          <a:sx n="50" d="100"/>
          <a:sy n="50" d="100"/>
        </p:scale>
        <p:origin x="-702" y="138"/>
      </p:cViewPr>
      <p:guideLst>
        <p:guide orient="horz" pos="2160"/>
        <p:guide pos="2880"/>
      </p:guideLst>
    </p:cSldViewPr>
  </p:slideViewPr>
  <p:outlineViewPr>
    <p:cViewPr>
      <p:scale>
        <a:sx n="33" d="100"/>
        <a:sy n="33" d="100"/>
      </p:scale>
      <p:origin x="0" y="18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9" d="100"/>
          <a:sy n="109" d="100"/>
        </p:scale>
        <p:origin x="-1758" y="-90"/>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ccarrick\Desktop\Comparative-pop_ghg_gdp_2010_A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ccarrick\Desktop\Comparative-pop_ghg_gdp_2010_AS.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ccarrick\Desktop\Comparative-pop_ghg_gdp_2010_AS.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smtClean="0"/>
              <a:t>City of Syracuse</a:t>
            </a:r>
          </a:p>
          <a:p>
            <a:pPr>
              <a:defRPr/>
            </a:pPr>
            <a:r>
              <a:rPr lang="en-US" sz="1200" dirty="0" smtClean="0"/>
              <a:t>2010 Population</a:t>
            </a:r>
            <a:r>
              <a:rPr lang="en-US" sz="1200" baseline="0" dirty="0" smtClean="0"/>
              <a:t> 147,306</a:t>
            </a:r>
            <a:endParaRPr lang="en-US" sz="1200" dirty="0"/>
          </a:p>
        </c:rich>
      </c:tx>
      <c:layout>
        <c:manualLayout>
          <c:xMode val="edge"/>
          <c:yMode val="edge"/>
          <c:x val="7.9229986876640415E-2"/>
          <c:y val="6.8007511992035474E-2"/>
        </c:manualLayout>
      </c:layout>
      <c:overlay val="0"/>
    </c:title>
    <c:autoTitleDeleted val="0"/>
    <c:plotArea>
      <c:layout/>
      <c:doughnutChart>
        <c:varyColors val="1"/>
        <c:ser>
          <c:idx val="0"/>
          <c:order val="0"/>
          <c:dLbls>
            <c:showLegendKey val="0"/>
            <c:showVal val="0"/>
            <c:showCatName val="0"/>
            <c:showSerName val="0"/>
            <c:showPercent val="1"/>
            <c:showBubbleSize val="0"/>
            <c:showLeaderLines val="1"/>
          </c:dLbls>
          <c:cat>
            <c:strRef>
              <c:f>Sheet3!$U$6:$Y$6</c:f>
              <c:strCache>
                <c:ptCount val="5"/>
                <c:pt idx="0">
                  <c:v>Residential</c:v>
                </c:pt>
                <c:pt idx="1">
                  <c:v>Commercial</c:v>
                </c:pt>
                <c:pt idx="2">
                  <c:v>Industrial</c:v>
                </c:pt>
                <c:pt idx="3">
                  <c:v>Transportation</c:v>
                </c:pt>
                <c:pt idx="4">
                  <c:v>Waste</c:v>
                </c:pt>
              </c:strCache>
            </c:strRef>
          </c:cat>
          <c:val>
            <c:numRef>
              <c:f>Sheet3!$U$17:$Y$17</c:f>
              <c:numCache>
                <c:formatCode>_(* #,##0_);_(* \(#,##0\);_(* "-"??_);_(@_)</c:formatCode>
                <c:ptCount val="5"/>
                <c:pt idx="0">
                  <c:v>363654.5</c:v>
                </c:pt>
                <c:pt idx="1">
                  <c:v>539591.80000000005</c:v>
                </c:pt>
                <c:pt idx="2">
                  <c:v>24242.6</c:v>
                </c:pt>
                <c:pt idx="3">
                  <c:v>552943.30000000005</c:v>
                </c:pt>
                <c:pt idx="4">
                  <c:v>86005.1</c:v>
                </c:pt>
              </c:numCache>
            </c:numRef>
          </c:val>
        </c:ser>
        <c:dLbls>
          <c:showLegendKey val="0"/>
          <c:showVal val="0"/>
          <c:showCatName val="0"/>
          <c:showSerName val="0"/>
          <c:showPercent val="1"/>
          <c:showBubbleSize val="0"/>
          <c:showLeaderLines val="1"/>
        </c:dLbls>
        <c:firstSliceAng val="0"/>
        <c:holeSize val="50"/>
      </c:doughnutChart>
    </c:plotArea>
    <c:legend>
      <c:legendPos val="r"/>
      <c:layout>
        <c:manualLayout>
          <c:xMode val="edge"/>
          <c:yMode val="edge"/>
          <c:x val="0.57038557680289959"/>
          <c:y val="0.38609685886038436"/>
          <c:w val="0.42961442319710036"/>
          <c:h val="0.61390314113961564"/>
        </c:manualLayout>
      </c:layout>
      <c:overlay val="0"/>
      <c:txPr>
        <a:bodyPr/>
        <a:lstStyle/>
        <a:p>
          <a:pPr>
            <a:defRPr sz="1400"/>
          </a:pPr>
          <a:endParaRPr lang="en-US"/>
        </a:p>
      </c:txPr>
    </c:legend>
    <c:plotVisOnly val="1"/>
    <c:dispBlanksAs val="zero"/>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smtClean="0"/>
              <a:t>Town of Dewitt</a:t>
            </a:r>
          </a:p>
          <a:p>
            <a:pPr>
              <a:defRPr/>
            </a:pPr>
            <a:r>
              <a:rPr lang="en-US" sz="1200" dirty="0" smtClean="0"/>
              <a:t>2010 Population 24,071</a:t>
            </a:r>
            <a:endParaRPr lang="en-US" sz="1200" dirty="0"/>
          </a:p>
        </c:rich>
      </c:tx>
      <c:layout>
        <c:manualLayout>
          <c:xMode val="edge"/>
          <c:yMode val="edge"/>
          <c:x val="0.2137007874015748"/>
          <c:y val="0.10858590176803538"/>
        </c:manualLayout>
      </c:layout>
      <c:overlay val="0"/>
    </c:title>
    <c:autoTitleDeleted val="0"/>
    <c:plotArea>
      <c:layout/>
      <c:doughnutChart>
        <c:varyColors val="1"/>
        <c:ser>
          <c:idx val="0"/>
          <c:order val="0"/>
          <c:dLbls>
            <c:dLbl>
              <c:idx val="4"/>
              <c:delete val="1"/>
            </c:dLbl>
            <c:showLegendKey val="0"/>
            <c:showVal val="0"/>
            <c:showCatName val="0"/>
            <c:showSerName val="0"/>
            <c:showPercent val="1"/>
            <c:showBubbleSize val="0"/>
            <c:showLeaderLines val="1"/>
          </c:dLbls>
          <c:cat>
            <c:strRef>
              <c:f>Sheet3!$U$6:$Y$6</c:f>
              <c:strCache>
                <c:ptCount val="5"/>
                <c:pt idx="0">
                  <c:v>Residential</c:v>
                </c:pt>
                <c:pt idx="1">
                  <c:v>Commercial</c:v>
                </c:pt>
                <c:pt idx="2">
                  <c:v>Industrial</c:v>
                </c:pt>
                <c:pt idx="3">
                  <c:v>Transportation</c:v>
                </c:pt>
                <c:pt idx="4">
                  <c:v>Waste</c:v>
                </c:pt>
              </c:strCache>
            </c:strRef>
          </c:cat>
          <c:val>
            <c:numRef>
              <c:f>Sheet3!$U$9:$Y$9</c:f>
              <c:numCache>
                <c:formatCode>_(* #,##0_);_(* \(#,##0\);_(* "-"??_);_(@_)</c:formatCode>
                <c:ptCount val="5"/>
                <c:pt idx="0">
                  <c:v>64429</c:v>
                </c:pt>
                <c:pt idx="1">
                  <c:v>213561</c:v>
                </c:pt>
                <c:pt idx="2">
                  <c:v>54416</c:v>
                </c:pt>
                <c:pt idx="3">
                  <c:v>245430</c:v>
                </c:pt>
                <c:pt idx="4">
                  <c:v>768</c:v>
                </c:pt>
              </c:numCache>
            </c:numRef>
          </c:val>
        </c:ser>
        <c:dLbls>
          <c:showLegendKey val="0"/>
          <c:showVal val="0"/>
          <c:showCatName val="0"/>
          <c:showSerName val="0"/>
          <c:showPercent val="1"/>
          <c:showBubbleSize val="0"/>
          <c:showLeaderLines val="1"/>
        </c:dLbls>
        <c:firstSliceAng val="0"/>
        <c:holeSize val="50"/>
      </c:doughnutChart>
    </c:plotArea>
    <c:plotVisOnly val="1"/>
    <c:dispBlanksAs val="zero"/>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smtClean="0"/>
              <a:t>Village of</a:t>
            </a:r>
            <a:r>
              <a:rPr lang="en-US" baseline="0" dirty="0" smtClean="0"/>
              <a:t> </a:t>
            </a:r>
            <a:r>
              <a:rPr lang="en-US" dirty="0" smtClean="0"/>
              <a:t>Skaneateles</a:t>
            </a:r>
          </a:p>
          <a:p>
            <a:pPr>
              <a:defRPr/>
            </a:pPr>
            <a:r>
              <a:rPr lang="en-US" sz="1200" dirty="0" smtClean="0"/>
              <a:t>2010 Population 2,498</a:t>
            </a:r>
            <a:endParaRPr lang="en-US" sz="1200" dirty="0"/>
          </a:p>
        </c:rich>
      </c:tx>
      <c:layout>
        <c:manualLayout>
          <c:xMode val="edge"/>
          <c:yMode val="edge"/>
          <c:x val="0.17771913126243835"/>
          <c:y val="0.14686081519221861"/>
        </c:manualLayout>
      </c:layout>
      <c:overlay val="0"/>
    </c:title>
    <c:autoTitleDeleted val="0"/>
    <c:plotArea>
      <c:layout>
        <c:manualLayout>
          <c:layoutTarget val="inner"/>
          <c:xMode val="edge"/>
          <c:yMode val="edge"/>
          <c:x val="0.34675377116321998"/>
          <c:y val="0.33021923730121977"/>
          <c:w val="0.35819411160561454"/>
          <c:h val="0.53801502877887741"/>
        </c:manualLayout>
      </c:layout>
      <c:doughnutChart>
        <c:varyColors val="1"/>
        <c:ser>
          <c:idx val="0"/>
          <c:order val="0"/>
          <c:dLbls>
            <c:showLegendKey val="0"/>
            <c:showVal val="0"/>
            <c:showCatName val="0"/>
            <c:showSerName val="0"/>
            <c:showPercent val="1"/>
            <c:showBubbleSize val="0"/>
            <c:showLeaderLines val="1"/>
          </c:dLbls>
          <c:cat>
            <c:strRef>
              <c:f>Sheet3!$U$6:$Y$6</c:f>
              <c:strCache>
                <c:ptCount val="5"/>
                <c:pt idx="0">
                  <c:v>Residential</c:v>
                </c:pt>
                <c:pt idx="1">
                  <c:v>Commercial</c:v>
                </c:pt>
                <c:pt idx="2">
                  <c:v>Industrial</c:v>
                </c:pt>
                <c:pt idx="3">
                  <c:v>Transportation</c:v>
                </c:pt>
                <c:pt idx="4">
                  <c:v>Waste</c:v>
                </c:pt>
              </c:strCache>
            </c:strRef>
          </c:cat>
          <c:val>
            <c:numRef>
              <c:f>Sheet3!$U$15:$Y$15</c:f>
              <c:numCache>
                <c:formatCode>_(* #,##0_);_(* \(#,##0\);_(* "-"??_);_(@_)</c:formatCode>
                <c:ptCount val="5"/>
                <c:pt idx="0">
                  <c:v>14780</c:v>
                </c:pt>
                <c:pt idx="1">
                  <c:v>6833</c:v>
                </c:pt>
                <c:pt idx="2">
                  <c:v>2436</c:v>
                </c:pt>
                <c:pt idx="3">
                  <c:v>4546</c:v>
                </c:pt>
                <c:pt idx="4">
                  <c:v>572</c:v>
                </c:pt>
              </c:numCache>
            </c:numRef>
          </c:val>
        </c:ser>
        <c:dLbls>
          <c:showLegendKey val="0"/>
          <c:showVal val="0"/>
          <c:showCatName val="0"/>
          <c:showSerName val="0"/>
          <c:showPercent val="1"/>
          <c:showBubbleSize val="0"/>
          <c:showLeaderLines val="1"/>
        </c:dLbls>
        <c:firstSliceAng val="0"/>
        <c:holeSize val="50"/>
      </c:doughnutChart>
    </c:plotArea>
    <c:plotVisOnly val="1"/>
    <c:dispBlanksAs val="zero"/>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1D0420-5C0A-4A63-97A8-92E68F8ED49D}"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3398E26F-2044-4C2F-BED4-984D16D4CE97}">
      <dgm:prSet phldrT="[Text]"/>
      <dgm:spPr>
        <a:solidFill>
          <a:srgbClr val="FF9900"/>
        </a:solidFill>
      </dgm:spPr>
      <dgm:t>
        <a:bodyPr/>
        <a:lstStyle/>
        <a:p>
          <a:r>
            <a:rPr lang="en-US" b="1" dirty="0" smtClean="0"/>
            <a:t>Technology</a:t>
          </a:r>
          <a:endParaRPr lang="en-US" b="1" dirty="0"/>
        </a:p>
      </dgm:t>
    </dgm:pt>
    <dgm:pt modelId="{5C60C257-A6A5-4816-8DA7-BD4A8536BAD9}" type="parTrans" cxnId="{01F7F7BD-BF8B-493E-8B88-66202E15725D}">
      <dgm:prSet/>
      <dgm:spPr/>
      <dgm:t>
        <a:bodyPr/>
        <a:lstStyle/>
        <a:p>
          <a:endParaRPr lang="en-US"/>
        </a:p>
      </dgm:t>
    </dgm:pt>
    <dgm:pt modelId="{87EBA0EF-3504-47C3-8C33-BC5273EFCD7E}" type="sibTrans" cxnId="{01F7F7BD-BF8B-493E-8B88-66202E15725D}">
      <dgm:prSet/>
      <dgm:spPr/>
      <dgm:t>
        <a:bodyPr/>
        <a:lstStyle/>
        <a:p>
          <a:endParaRPr lang="en-US"/>
        </a:p>
      </dgm:t>
    </dgm:pt>
    <dgm:pt modelId="{67990393-BF76-4785-B3E5-F08E88AF1887}">
      <dgm:prSet phldrT="[Text]"/>
      <dgm:spPr>
        <a:solidFill>
          <a:srgbClr val="FF9900"/>
        </a:solidFill>
      </dgm:spPr>
      <dgm:t>
        <a:bodyPr/>
        <a:lstStyle/>
        <a:p>
          <a:r>
            <a:rPr lang="en-US" b="1" dirty="0" smtClean="0"/>
            <a:t>Community</a:t>
          </a:r>
          <a:endParaRPr lang="en-US" b="1" dirty="0"/>
        </a:p>
      </dgm:t>
    </dgm:pt>
    <dgm:pt modelId="{90AEAEC5-373E-4E4D-A89C-3F579C7B86C6}" type="parTrans" cxnId="{C9A319C6-7AAA-44CD-A295-57AA87AE5667}">
      <dgm:prSet/>
      <dgm:spPr/>
      <dgm:t>
        <a:bodyPr/>
        <a:lstStyle/>
        <a:p>
          <a:endParaRPr lang="en-US"/>
        </a:p>
      </dgm:t>
    </dgm:pt>
    <dgm:pt modelId="{BF63DB9F-B9EA-4A01-A05D-E5408DBBF106}" type="sibTrans" cxnId="{C9A319C6-7AAA-44CD-A295-57AA87AE5667}">
      <dgm:prSet/>
      <dgm:spPr/>
      <dgm:t>
        <a:bodyPr/>
        <a:lstStyle/>
        <a:p>
          <a:endParaRPr lang="en-US"/>
        </a:p>
      </dgm:t>
    </dgm:pt>
    <dgm:pt modelId="{854AFA01-DA3E-44A7-B0E8-D110B889F9AE}">
      <dgm:prSet phldrT="[Text]"/>
      <dgm:spPr>
        <a:solidFill>
          <a:srgbClr val="FF9900"/>
        </a:solidFill>
      </dgm:spPr>
      <dgm:t>
        <a:bodyPr/>
        <a:lstStyle/>
        <a:p>
          <a:r>
            <a:rPr lang="en-US" b="1" dirty="0" smtClean="0"/>
            <a:t>Sustainability</a:t>
          </a:r>
          <a:endParaRPr lang="en-US" b="1" dirty="0"/>
        </a:p>
      </dgm:t>
    </dgm:pt>
    <dgm:pt modelId="{F2871196-B494-4C26-A950-E5AD1E05449F}" type="parTrans" cxnId="{150ABC2C-A967-4398-9C02-7D66E1ED1DE2}">
      <dgm:prSet/>
      <dgm:spPr/>
      <dgm:t>
        <a:bodyPr/>
        <a:lstStyle/>
        <a:p>
          <a:endParaRPr lang="en-US"/>
        </a:p>
      </dgm:t>
    </dgm:pt>
    <dgm:pt modelId="{FC84773E-3641-4DB7-9E06-B232BDD61DD8}" type="sibTrans" cxnId="{150ABC2C-A967-4398-9C02-7D66E1ED1DE2}">
      <dgm:prSet/>
      <dgm:spPr/>
      <dgm:t>
        <a:bodyPr/>
        <a:lstStyle/>
        <a:p>
          <a:endParaRPr lang="en-US"/>
        </a:p>
      </dgm:t>
    </dgm:pt>
    <dgm:pt modelId="{0B12B064-45BA-437E-9E53-15A14FDC3835}" type="pres">
      <dgm:prSet presAssocID="{681D0420-5C0A-4A63-97A8-92E68F8ED49D}" presName="Name0" presStyleCnt="0">
        <dgm:presLayoutVars>
          <dgm:dir/>
          <dgm:resizeHandles val="exact"/>
        </dgm:presLayoutVars>
      </dgm:prSet>
      <dgm:spPr/>
      <dgm:t>
        <a:bodyPr/>
        <a:lstStyle/>
        <a:p>
          <a:endParaRPr lang="en-US"/>
        </a:p>
      </dgm:t>
    </dgm:pt>
    <dgm:pt modelId="{AECAD4BA-B185-4D2A-8DE7-6CADDA99ADBF}" type="pres">
      <dgm:prSet presAssocID="{3398E26F-2044-4C2F-BED4-984D16D4CE97}" presName="node" presStyleLbl="node1" presStyleIdx="0" presStyleCnt="3">
        <dgm:presLayoutVars>
          <dgm:bulletEnabled val="1"/>
        </dgm:presLayoutVars>
      </dgm:prSet>
      <dgm:spPr/>
      <dgm:t>
        <a:bodyPr/>
        <a:lstStyle/>
        <a:p>
          <a:endParaRPr lang="en-US"/>
        </a:p>
      </dgm:t>
    </dgm:pt>
    <dgm:pt modelId="{81FA643F-1543-41F7-882F-ABC1AD7377F7}" type="pres">
      <dgm:prSet presAssocID="{87EBA0EF-3504-47C3-8C33-BC5273EFCD7E}" presName="sibTrans" presStyleLbl="sibTrans2D1" presStyleIdx="0" presStyleCnt="3"/>
      <dgm:spPr/>
      <dgm:t>
        <a:bodyPr/>
        <a:lstStyle/>
        <a:p>
          <a:endParaRPr lang="en-US"/>
        </a:p>
      </dgm:t>
    </dgm:pt>
    <dgm:pt modelId="{8B83A9A4-FFD8-4FD1-AF02-573D2771F4C8}" type="pres">
      <dgm:prSet presAssocID="{87EBA0EF-3504-47C3-8C33-BC5273EFCD7E}" presName="connectorText" presStyleLbl="sibTrans2D1" presStyleIdx="0" presStyleCnt="3"/>
      <dgm:spPr/>
      <dgm:t>
        <a:bodyPr/>
        <a:lstStyle/>
        <a:p>
          <a:endParaRPr lang="en-US"/>
        </a:p>
      </dgm:t>
    </dgm:pt>
    <dgm:pt modelId="{4567F5C1-9DA2-4199-9C62-F1D5D5D97A21}" type="pres">
      <dgm:prSet presAssocID="{67990393-BF76-4785-B3E5-F08E88AF1887}" presName="node" presStyleLbl="node1" presStyleIdx="1" presStyleCnt="3" custRadScaleRad="93927" custRadScaleInc="-14209">
        <dgm:presLayoutVars>
          <dgm:bulletEnabled val="1"/>
        </dgm:presLayoutVars>
      </dgm:prSet>
      <dgm:spPr/>
      <dgm:t>
        <a:bodyPr/>
        <a:lstStyle/>
        <a:p>
          <a:endParaRPr lang="en-US"/>
        </a:p>
      </dgm:t>
    </dgm:pt>
    <dgm:pt modelId="{8C418EAC-8A32-49DC-A79C-FDAAD9D04985}" type="pres">
      <dgm:prSet presAssocID="{BF63DB9F-B9EA-4A01-A05D-E5408DBBF106}" presName="sibTrans" presStyleLbl="sibTrans2D1" presStyleIdx="1" presStyleCnt="3"/>
      <dgm:spPr/>
      <dgm:t>
        <a:bodyPr/>
        <a:lstStyle/>
        <a:p>
          <a:endParaRPr lang="en-US"/>
        </a:p>
      </dgm:t>
    </dgm:pt>
    <dgm:pt modelId="{BE9A05CC-F41E-4671-86B0-E35678130865}" type="pres">
      <dgm:prSet presAssocID="{BF63DB9F-B9EA-4A01-A05D-E5408DBBF106}" presName="connectorText" presStyleLbl="sibTrans2D1" presStyleIdx="1" presStyleCnt="3"/>
      <dgm:spPr/>
      <dgm:t>
        <a:bodyPr/>
        <a:lstStyle/>
        <a:p>
          <a:endParaRPr lang="en-US"/>
        </a:p>
      </dgm:t>
    </dgm:pt>
    <dgm:pt modelId="{65820497-F64E-40C1-A898-82EC699EEFF8}" type="pres">
      <dgm:prSet presAssocID="{854AFA01-DA3E-44A7-B0E8-D110B889F9AE}" presName="node" presStyleLbl="node1" presStyleIdx="2" presStyleCnt="3" custRadScaleRad="91613" custRadScaleInc="13258">
        <dgm:presLayoutVars>
          <dgm:bulletEnabled val="1"/>
        </dgm:presLayoutVars>
      </dgm:prSet>
      <dgm:spPr/>
      <dgm:t>
        <a:bodyPr/>
        <a:lstStyle/>
        <a:p>
          <a:endParaRPr lang="en-US"/>
        </a:p>
      </dgm:t>
    </dgm:pt>
    <dgm:pt modelId="{25B29A92-F6B1-4423-800E-11D6792BFF62}" type="pres">
      <dgm:prSet presAssocID="{FC84773E-3641-4DB7-9E06-B232BDD61DD8}" presName="sibTrans" presStyleLbl="sibTrans2D1" presStyleIdx="2" presStyleCnt="3"/>
      <dgm:spPr/>
      <dgm:t>
        <a:bodyPr/>
        <a:lstStyle/>
        <a:p>
          <a:endParaRPr lang="en-US"/>
        </a:p>
      </dgm:t>
    </dgm:pt>
    <dgm:pt modelId="{DCE125A3-5053-415A-8966-824B88072CAB}" type="pres">
      <dgm:prSet presAssocID="{FC84773E-3641-4DB7-9E06-B232BDD61DD8}" presName="connectorText" presStyleLbl="sibTrans2D1" presStyleIdx="2" presStyleCnt="3"/>
      <dgm:spPr/>
      <dgm:t>
        <a:bodyPr/>
        <a:lstStyle/>
        <a:p>
          <a:endParaRPr lang="en-US"/>
        </a:p>
      </dgm:t>
    </dgm:pt>
  </dgm:ptLst>
  <dgm:cxnLst>
    <dgm:cxn modelId="{E0FED12E-0886-4993-B444-0A57BD764902}" type="presOf" srcId="{67990393-BF76-4785-B3E5-F08E88AF1887}" destId="{4567F5C1-9DA2-4199-9C62-F1D5D5D97A21}" srcOrd="0" destOrd="0" presId="urn:microsoft.com/office/officeart/2005/8/layout/cycle7"/>
    <dgm:cxn modelId="{057A75BF-743E-4DC0-A138-893739DA8C76}" type="presOf" srcId="{FC84773E-3641-4DB7-9E06-B232BDD61DD8}" destId="{DCE125A3-5053-415A-8966-824B88072CAB}" srcOrd="1" destOrd="0" presId="urn:microsoft.com/office/officeart/2005/8/layout/cycle7"/>
    <dgm:cxn modelId="{BA9FE1FB-3CF3-4B75-B17B-4192718ABA3C}" type="presOf" srcId="{FC84773E-3641-4DB7-9E06-B232BDD61DD8}" destId="{25B29A92-F6B1-4423-800E-11D6792BFF62}" srcOrd="0" destOrd="0" presId="urn:microsoft.com/office/officeart/2005/8/layout/cycle7"/>
    <dgm:cxn modelId="{150ABC2C-A967-4398-9C02-7D66E1ED1DE2}" srcId="{681D0420-5C0A-4A63-97A8-92E68F8ED49D}" destId="{854AFA01-DA3E-44A7-B0E8-D110B889F9AE}" srcOrd="2" destOrd="0" parTransId="{F2871196-B494-4C26-A950-E5AD1E05449F}" sibTransId="{FC84773E-3641-4DB7-9E06-B232BDD61DD8}"/>
    <dgm:cxn modelId="{7778F46F-3054-494E-A1CD-E0FBFFF2A7A8}" type="presOf" srcId="{87EBA0EF-3504-47C3-8C33-BC5273EFCD7E}" destId="{81FA643F-1543-41F7-882F-ABC1AD7377F7}" srcOrd="0" destOrd="0" presId="urn:microsoft.com/office/officeart/2005/8/layout/cycle7"/>
    <dgm:cxn modelId="{CD4D67D8-D936-4D63-9AE9-7DD289589E4D}" type="presOf" srcId="{BF63DB9F-B9EA-4A01-A05D-E5408DBBF106}" destId="{BE9A05CC-F41E-4671-86B0-E35678130865}" srcOrd="1" destOrd="0" presId="urn:microsoft.com/office/officeart/2005/8/layout/cycle7"/>
    <dgm:cxn modelId="{9E0F3411-69F3-4BC2-B8CD-A4B8BECD5338}" type="presOf" srcId="{854AFA01-DA3E-44A7-B0E8-D110B889F9AE}" destId="{65820497-F64E-40C1-A898-82EC699EEFF8}" srcOrd="0" destOrd="0" presId="urn:microsoft.com/office/officeart/2005/8/layout/cycle7"/>
    <dgm:cxn modelId="{01F7F7BD-BF8B-493E-8B88-66202E15725D}" srcId="{681D0420-5C0A-4A63-97A8-92E68F8ED49D}" destId="{3398E26F-2044-4C2F-BED4-984D16D4CE97}" srcOrd="0" destOrd="0" parTransId="{5C60C257-A6A5-4816-8DA7-BD4A8536BAD9}" sibTransId="{87EBA0EF-3504-47C3-8C33-BC5273EFCD7E}"/>
    <dgm:cxn modelId="{C9A319C6-7AAA-44CD-A295-57AA87AE5667}" srcId="{681D0420-5C0A-4A63-97A8-92E68F8ED49D}" destId="{67990393-BF76-4785-B3E5-F08E88AF1887}" srcOrd="1" destOrd="0" parTransId="{90AEAEC5-373E-4E4D-A89C-3F579C7B86C6}" sibTransId="{BF63DB9F-B9EA-4A01-A05D-E5408DBBF106}"/>
    <dgm:cxn modelId="{287CFD54-B55C-42F4-8F53-486898377ABA}" type="presOf" srcId="{BF63DB9F-B9EA-4A01-A05D-E5408DBBF106}" destId="{8C418EAC-8A32-49DC-A79C-FDAAD9D04985}" srcOrd="0" destOrd="0" presId="urn:microsoft.com/office/officeart/2005/8/layout/cycle7"/>
    <dgm:cxn modelId="{4FAAAC29-3DEC-4306-9994-DE03628306E1}" type="presOf" srcId="{681D0420-5C0A-4A63-97A8-92E68F8ED49D}" destId="{0B12B064-45BA-437E-9E53-15A14FDC3835}" srcOrd="0" destOrd="0" presId="urn:microsoft.com/office/officeart/2005/8/layout/cycle7"/>
    <dgm:cxn modelId="{29EF2C95-917E-4F46-AFE5-589AB4EF17D5}" type="presOf" srcId="{3398E26F-2044-4C2F-BED4-984D16D4CE97}" destId="{AECAD4BA-B185-4D2A-8DE7-6CADDA99ADBF}" srcOrd="0" destOrd="0" presId="urn:microsoft.com/office/officeart/2005/8/layout/cycle7"/>
    <dgm:cxn modelId="{7EBB5940-DDF8-400B-9426-605A00489F81}" type="presOf" srcId="{87EBA0EF-3504-47C3-8C33-BC5273EFCD7E}" destId="{8B83A9A4-FFD8-4FD1-AF02-573D2771F4C8}" srcOrd="1" destOrd="0" presId="urn:microsoft.com/office/officeart/2005/8/layout/cycle7"/>
    <dgm:cxn modelId="{060D3FEB-E5E3-4A75-A185-ACBE2D46D3A9}" type="presParOf" srcId="{0B12B064-45BA-437E-9E53-15A14FDC3835}" destId="{AECAD4BA-B185-4D2A-8DE7-6CADDA99ADBF}" srcOrd="0" destOrd="0" presId="urn:microsoft.com/office/officeart/2005/8/layout/cycle7"/>
    <dgm:cxn modelId="{37425B21-275B-4CA6-80CB-19BF5A44C08E}" type="presParOf" srcId="{0B12B064-45BA-437E-9E53-15A14FDC3835}" destId="{81FA643F-1543-41F7-882F-ABC1AD7377F7}" srcOrd="1" destOrd="0" presId="urn:microsoft.com/office/officeart/2005/8/layout/cycle7"/>
    <dgm:cxn modelId="{A198D9C3-49E8-419E-A213-2E458F3BD830}" type="presParOf" srcId="{81FA643F-1543-41F7-882F-ABC1AD7377F7}" destId="{8B83A9A4-FFD8-4FD1-AF02-573D2771F4C8}" srcOrd="0" destOrd="0" presId="urn:microsoft.com/office/officeart/2005/8/layout/cycle7"/>
    <dgm:cxn modelId="{00630A2B-E80A-4482-A705-6D2AC1F5F30F}" type="presParOf" srcId="{0B12B064-45BA-437E-9E53-15A14FDC3835}" destId="{4567F5C1-9DA2-4199-9C62-F1D5D5D97A21}" srcOrd="2" destOrd="0" presId="urn:microsoft.com/office/officeart/2005/8/layout/cycle7"/>
    <dgm:cxn modelId="{DDC75F38-AE55-4628-8F9C-72E125CBB645}" type="presParOf" srcId="{0B12B064-45BA-437E-9E53-15A14FDC3835}" destId="{8C418EAC-8A32-49DC-A79C-FDAAD9D04985}" srcOrd="3" destOrd="0" presId="urn:microsoft.com/office/officeart/2005/8/layout/cycle7"/>
    <dgm:cxn modelId="{ECFF20EB-96E7-41D9-A1BF-104AE42DC7B7}" type="presParOf" srcId="{8C418EAC-8A32-49DC-A79C-FDAAD9D04985}" destId="{BE9A05CC-F41E-4671-86B0-E35678130865}" srcOrd="0" destOrd="0" presId="urn:microsoft.com/office/officeart/2005/8/layout/cycle7"/>
    <dgm:cxn modelId="{8DBDB92D-1521-47FE-8727-30B35EFE87B1}" type="presParOf" srcId="{0B12B064-45BA-437E-9E53-15A14FDC3835}" destId="{65820497-F64E-40C1-A898-82EC699EEFF8}" srcOrd="4" destOrd="0" presId="urn:microsoft.com/office/officeart/2005/8/layout/cycle7"/>
    <dgm:cxn modelId="{958B54C0-1468-4C34-9B68-FBEEE3B3D5DC}" type="presParOf" srcId="{0B12B064-45BA-437E-9E53-15A14FDC3835}" destId="{25B29A92-F6B1-4423-800E-11D6792BFF62}" srcOrd="5" destOrd="0" presId="urn:microsoft.com/office/officeart/2005/8/layout/cycle7"/>
    <dgm:cxn modelId="{80DA980E-7061-4C2C-A221-561D8C0D7C85}" type="presParOf" srcId="{25B29A92-F6B1-4423-800E-11D6792BFF62}" destId="{DCE125A3-5053-415A-8966-824B88072CAB}"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1D0420-5C0A-4A63-97A8-92E68F8ED49D}"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3398E26F-2044-4C2F-BED4-984D16D4CE97}">
      <dgm:prSet phldrT="[Text]"/>
      <dgm:spPr>
        <a:solidFill>
          <a:srgbClr val="FF9900"/>
        </a:solidFill>
      </dgm:spPr>
      <dgm:t>
        <a:bodyPr/>
        <a:lstStyle/>
        <a:p>
          <a:r>
            <a:rPr lang="en-US" b="1" dirty="0" smtClean="0"/>
            <a:t>Technology</a:t>
          </a:r>
          <a:endParaRPr lang="en-US" b="1" dirty="0"/>
        </a:p>
      </dgm:t>
    </dgm:pt>
    <dgm:pt modelId="{5C60C257-A6A5-4816-8DA7-BD4A8536BAD9}" type="parTrans" cxnId="{01F7F7BD-BF8B-493E-8B88-66202E15725D}">
      <dgm:prSet/>
      <dgm:spPr/>
      <dgm:t>
        <a:bodyPr/>
        <a:lstStyle/>
        <a:p>
          <a:endParaRPr lang="en-US"/>
        </a:p>
      </dgm:t>
    </dgm:pt>
    <dgm:pt modelId="{87EBA0EF-3504-47C3-8C33-BC5273EFCD7E}" type="sibTrans" cxnId="{01F7F7BD-BF8B-493E-8B88-66202E15725D}">
      <dgm:prSet/>
      <dgm:spPr/>
      <dgm:t>
        <a:bodyPr/>
        <a:lstStyle/>
        <a:p>
          <a:endParaRPr lang="en-US"/>
        </a:p>
      </dgm:t>
    </dgm:pt>
    <dgm:pt modelId="{67990393-BF76-4785-B3E5-F08E88AF1887}">
      <dgm:prSet phldrT="[Text]"/>
      <dgm:spPr>
        <a:solidFill>
          <a:srgbClr val="FF9900"/>
        </a:solidFill>
      </dgm:spPr>
      <dgm:t>
        <a:bodyPr/>
        <a:lstStyle/>
        <a:p>
          <a:r>
            <a:rPr lang="en-US" b="1" dirty="0" smtClean="0"/>
            <a:t>Community</a:t>
          </a:r>
          <a:endParaRPr lang="en-US" b="1" dirty="0"/>
        </a:p>
      </dgm:t>
    </dgm:pt>
    <dgm:pt modelId="{90AEAEC5-373E-4E4D-A89C-3F579C7B86C6}" type="parTrans" cxnId="{C9A319C6-7AAA-44CD-A295-57AA87AE5667}">
      <dgm:prSet/>
      <dgm:spPr/>
      <dgm:t>
        <a:bodyPr/>
        <a:lstStyle/>
        <a:p>
          <a:endParaRPr lang="en-US"/>
        </a:p>
      </dgm:t>
    </dgm:pt>
    <dgm:pt modelId="{BF63DB9F-B9EA-4A01-A05D-E5408DBBF106}" type="sibTrans" cxnId="{C9A319C6-7AAA-44CD-A295-57AA87AE5667}">
      <dgm:prSet/>
      <dgm:spPr/>
      <dgm:t>
        <a:bodyPr/>
        <a:lstStyle/>
        <a:p>
          <a:endParaRPr lang="en-US"/>
        </a:p>
      </dgm:t>
    </dgm:pt>
    <dgm:pt modelId="{854AFA01-DA3E-44A7-B0E8-D110B889F9AE}">
      <dgm:prSet phldrT="[Text]"/>
      <dgm:spPr>
        <a:solidFill>
          <a:srgbClr val="FF9900"/>
        </a:solidFill>
      </dgm:spPr>
      <dgm:t>
        <a:bodyPr/>
        <a:lstStyle/>
        <a:p>
          <a:r>
            <a:rPr lang="en-US" b="1" dirty="0" smtClean="0"/>
            <a:t>Sustainability</a:t>
          </a:r>
          <a:endParaRPr lang="en-US" b="1" dirty="0"/>
        </a:p>
      </dgm:t>
    </dgm:pt>
    <dgm:pt modelId="{F2871196-B494-4C26-A950-E5AD1E05449F}" type="parTrans" cxnId="{150ABC2C-A967-4398-9C02-7D66E1ED1DE2}">
      <dgm:prSet/>
      <dgm:spPr/>
      <dgm:t>
        <a:bodyPr/>
        <a:lstStyle/>
        <a:p>
          <a:endParaRPr lang="en-US"/>
        </a:p>
      </dgm:t>
    </dgm:pt>
    <dgm:pt modelId="{FC84773E-3641-4DB7-9E06-B232BDD61DD8}" type="sibTrans" cxnId="{150ABC2C-A967-4398-9C02-7D66E1ED1DE2}">
      <dgm:prSet/>
      <dgm:spPr/>
      <dgm:t>
        <a:bodyPr/>
        <a:lstStyle/>
        <a:p>
          <a:endParaRPr lang="en-US"/>
        </a:p>
      </dgm:t>
    </dgm:pt>
    <dgm:pt modelId="{0B12B064-45BA-437E-9E53-15A14FDC3835}" type="pres">
      <dgm:prSet presAssocID="{681D0420-5C0A-4A63-97A8-92E68F8ED49D}" presName="Name0" presStyleCnt="0">
        <dgm:presLayoutVars>
          <dgm:dir/>
          <dgm:resizeHandles val="exact"/>
        </dgm:presLayoutVars>
      </dgm:prSet>
      <dgm:spPr/>
      <dgm:t>
        <a:bodyPr/>
        <a:lstStyle/>
        <a:p>
          <a:endParaRPr lang="en-US"/>
        </a:p>
      </dgm:t>
    </dgm:pt>
    <dgm:pt modelId="{AECAD4BA-B185-4D2A-8DE7-6CADDA99ADBF}" type="pres">
      <dgm:prSet presAssocID="{3398E26F-2044-4C2F-BED4-984D16D4CE97}" presName="node" presStyleLbl="node1" presStyleIdx="0" presStyleCnt="3">
        <dgm:presLayoutVars>
          <dgm:bulletEnabled val="1"/>
        </dgm:presLayoutVars>
      </dgm:prSet>
      <dgm:spPr/>
      <dgm:t>
        <a:bodyPr/>
        <a:lstStyle/>
        <a:p>
          <a:endParaRPr lang="en-US"/>
        </a:p>
      </dgm:t>
    </dgm:pt>
    <dgm:pt modelId="{81FA643F-1543-41F7-882F-ABC1AD7377F7}" type="pres">
      <dgm:prSet presAssocID="{87EBA0EF-3504-47C3-8C33-BC5273EFCD7E}" presName="sibTrans" presStyleLbl="sibTrans2D1" presStyleIdx="0" presStyleCnt="3"/>
      <dgm:spPr/>
      <dgm:t>
        <a:bodyPr/>
        <a:lstStyle/>
        <a:p>
          <a:endParaRPr lang="en-US"/>
        </a:p>
      </dgm:t>
    </dgm:pt>
    <dgm:pt modelId="{8B83A9A4-FFD8-4FD1-AF02-573D2771F4C8}" type="pres">
      <dgm:prSet presAssocID="{87EBA0EF-3504-47C3-8C33-BC5273EFCD7E}" presName="connectorText" presStyleLbl="sibTrans2D1" presStyleIdx="0" presStyleCnt="3"/>
      <dgm:spPr/>
      <dgm:t>
        <a:bodyPr/>
        <a:lstStyle/>
        <a:p>
          <a:endParaRPr lang="en-US"/>
        </a:p>
      </dgm:t>
    </dgm:pt>
    <dgm:pt modelId="{4567F5C1-9DA2-4199-9C62-F1D5D5D97A21}" type="pres">
      <dgm:prSet presAssocID="{67990393-BF76-4785-B3E5-F08E88AF1887}" presName="node" presStyleLbl="node1" presStyleIdx="1" presStyleCnt="3" custRadScaleRad="93927" custRadScaleInc="-14209">
        <dgm:presLayoutVars>
          <dgm:bulletEnabled val="1"/>
        </dgm:presLayoutVars>
      </dgm:prSet>
      <dgm:spPr/>
      <dgm:t>
        <a:bodyPr/>
        <a:lstStyle/>
        <a:p>
          <a:endParaRPr lang="en-US"/>
        </a:p>
      </dgm:t>
    </dgm:pt>
    <dgm:pt modelId="{8C418EAC-8A32-49DC-A79C-FDAAD9D04985}" type="pres">
      <dgm:prSet presAssocID="{BF63DB9F-B9EA-4A01-A05D-E5408DBBF106}" presName="sibTrans" presStyleLbl="sibTrans2D1" presStyleIdx="1" presStyleCnt="3"/>
      <dgm:spPr/>
      <dgm:t>
        <a:bodyPr/>
        <a:lstStyle/>
        <a:p>
          <a:endParaRPr lang="en-US"/>
        </a:p>
      </dgm:t>
    </dgm:pt>
    <dgm:pt modelId="{BE9A05CC-F41E-4671-86B0-E35678130865}" type="pres">
      <dgm:prSet presAssocID="{BF63DB9F-B9EA-4A01-A05D-E5408DBBF106}" presName="connectorText" presStyleLbl="sibTrans2D1" presStyleIdx="1" presStyleCnt="3"/>
      <dgm:spPr/>
      <dgm:t>
        <a:bodyPr/>
        <a:lstStyle/>
        <a:p>
          <a:endParaRPr lang="en-US"/>
        </a:p>
      </dgm:t>
    </dgm:pt>
    <dgm:pt modelId="{65820497-F64E-40C1-A898-82EC699EEFF8}" type="pres">
      <dgm:prSet presAssocID="{854AFA01-DA3E-44A7-B0E8-D110B889F9AE}" presName="node" presStyleLbl="node1" presStyleIdx="2" presStyleCnt="3" custRadScaleRad="91613" custRadScaleInc="13258">
        <dgm:presLayoutVars>
          <dgm:bulletEnabled val="1"/>
        </dgm:presLayoutVars>
      </dgm:prSet>
      <dgm:spPr/>
      <dgm:t>
        <a:bodyPr/>
        <a:lstStyle/>
        <a:p>
          <a:endParaRPr lang="en-US"/>
        </a:p>
      </dgm:t>
    </dgm:pt>
    <dgm:pt modelId="{25B29A92-F6B1-4423-800E-11D6792BFF62}" type="pres">
      <dgm:prSet presAssocID="{FC84773E-3641-4DB7-9E06-B232BDD61DD8}" presName="sibTrans" presStyleLbl="sibTrans2D1" presStyleIdx="2" presStyleCnt="3"/>
      <dgm:spPr/>
      <dgm:t>
        <a:bodyPr/>
        <a:lstStyle/>
        <a:p>
          <a:endParaRPr lang="en-US"/>
        </a:p>
      </dgm:t>
    </dgm:pt>
    <dgm:pt modelId="{DCE125A3-5053-415A-8966-824B88072CAB}" type="pres">
      <dgm:prSet presAssocID="{FC84773E-3641-4DB7-9E06-B232BDD61DD8}" presName="connectorText" presStyleLbl="sibTrans2D1" presStyleIdx="2" presStyleCnt="3"/>
      <dgm:spPr/>
      <dgm:t>
        <a:bodyPr/>
        <a:lstStyle/>
        <a:p>
          <a:endParaRPr lang="en-US"/>
        </a:p>
      </dgm:t>
    </dgm:pt>
  </dgm:ptLst>
  <dgm:cxnLst>
    <dgm:cxn modelId="{A1781F60-3EEB-4B52-8274-B0EC5FECED37}" type="presOf" srcId="{FC84773E-3641-4DB7-9E06-B232BDD61DD8}" destId="{25B29A92-F6B1-4423-800E-11D6792BFF62}" srcOrd="0" destOrd="0" presId="urn:microsoft.com/office/officeart/2005/8/layout/cycle7"/>
    <dgm:cxn modelId="{7FED5DB0-4F75-4C5E-9A37-D8A6BC3ED5D6}" type="presOf" srcId="{3398E26F-2044-4C2F-BED4-984D16D4CE97}" destId="{AECAD4BA-B185-4D2A-8DE7-6CADDA99ADBF}" srcOrd="0" destOrd="0" presId="urn:microsoft.com/office/officeart/2005/8/layout/cycle7"/>
    <dgm:cxn modelId="{C9A319C6-7AAA-44CD-A295-57AA87AE5667}" srcId="{681D0420-5C0A-4A63-97A8-92E68F8ED49D}" destId="{67990393-BF76-4785-B3E5-F08E88AF1887}" srcOrd="1" destOrd="0" parTransId="{90AEAEC5-373E-4E4D-A89C-3F579C7B86C6}" sibTransId="{BF63DB9F-B9EA-4A01-A05D-E5408DBBF106}"/>
    <dgm:cxn modelId="{150ABC2C-A967-4398-9C02-7D66E1ED1DE2}" srcId="{681D0420-5C0A-4A63-97A8-92E68F8ED49D}" destId="{854AFA01-DA3E-44A7-B0E8-D110B889F9AE}" srcOrd="2" destOrd="0" parTransId="{F2871196-B494-4C26-A950-E5AD1E05449F}" sibTransId="{FC84773E-3641-4DB7-9E06-B232BDD61DD8}"/>
    <dgm:cxn modelId="{FB242F50-4E28-43A1-ACAF-8E2F7E6E930C}" type="presOf" srcId="{681D0420-5C0A-4A63-97A8-92E68F8ED49D}" destId="{0B12B064-45BA-437E-9E53-15A14FDC3835}" srcOrd="0" destOrd="0" presId="urn:microsoft.com/office/officeart/2005/8/layout/cycle7"/>
    <dgm:cxn modelId="{7ED26CE8-D540-4D87-8131-210E46236AEB}" type="presOf" srcId="{854AFA01-DA3E-44A7-B0E8-D110B889F9AE}" destId="{65820497-F64E-40C1-A898-82EC699EEFF8}" srcOrd="0" destOrd="0" presId="urn:microsoft.com/office/officeart/2005/8/layout/cycle7"/>
    <dgm:cxn modelId="{4A0A1A16-CFE1-42FA-A20C-3075A2ECAFB1}" type="presOf" srcId="{87EBA0EF-3504-47C3-8C33-BC5273EFCD7E}" destId="{81FA643F-1543-41F7-882F-ABC1AD7377F7}" srcOrd="0" destOrd="0" presId="urn:microsoft.com/office/officeart/2005/8/layout/cycle7"/>
    <dgm:cxn modelId="{CD57AC9C-32FB-48FF-85F5-F1D3B1549AB6}" type="presOf" srcId="{87EBA0EF-3504-47C3-8C33-BC5273EFCD7E}" destId="{8B83A9A4-FFD8-4FD1-AF02-573D2771F4C8}" srcOrd="1" destOrd="0" presId="urn:microsoft.com/office/officeart/2005/8/layout/cycle7"/>
    <dgm:cxn modelId="{0BD21504-4E3E-4703-B9C2-B3F75CF858FB}" type="presOf" srcId="{BF63DB9F-B9EA-4A01-A05D-E5408DBBF106}" destId="{8C418EAC-8A32-49DC-A79C-FDAAD9D04985}" srcOrd="0" destOrd="0" presId="urn:microsoft.com/office/officeart/2005/8/layout/cycle7"/>
    <dgm:cxn modelId="{52E8F372-6D21-4A90-BF43-591944281D7B}" type="presOf" srcId="{BF63DB9F-B9EA-4A01-A05D-E5408DBBF106}" destId="{BE9A05CC-F41E-4671-86B0-E35678130865}" srcOrd="1" destOrd="0" presId="urn:microsoft.com/office/officeart/2005/8/layout/cycle7"/>
    <dgm:cxn modelId="{01F7F7BD-BF8B-493E-8B88-66202E15725D}" srcId="{681D0420-5C0A-4A63-97A8-92E68F8ED49D}" destId="{3398E26F-2044-4C2F-BED4-984D16D4CE97}" srcOrd="0" destOrd="0" parTransId="{5C60C257-A6A5-4816-8DA7-BD4A8536BAD9}" sibTransId="{87EBA0EF-3504-47C3-8C33-BC5273EFCD7E}"/>
    <dgm:cxn modelId="{32CCA6CC-4B32-4B55-B419-4CB924538DD8}" type="presOf" srcId="{67990393-BF76-4785-B3E5-F08E88AF1887}" destId="{4567F5C1-9DA2-4199-9C62-F1D5D5D97A21}" srcOrd="0" destOrd="0" presId="urn:microsoft.com/office/officeart/2005/8/layout/cycle7"/>
    <dgm:cxn modelId="{9B715329-519F-4FE6-8020-ABAD209033DC}" type="presOf" srcId="{FC84773E-3641-4DB7-9E06-B232BDD61DD8}" destId="{DCE125A3-5053-415A-8966-824B88072CAB}" srcOrd="1" destOrd="0" presId="urn:microsoft.com/office/officeart/2005/8/layout/cycle7"/>
    <dgm:cxn modelId="{770636D7-C45E-49EF-A9A7-0A22DA1D4F0D}" type="presParOf" srcId="{0B12B064-45BA-437E-9E53-15A14FDC3835}" destId="{AECAD4BA-B185-4D2A-8DE7-6CADDA99ADBF}" srcOrd="0" destOrd="0" presId="urn:microsoft.com/office/officeart/2005/8/layout/cycle7"/>
    <dgm:cxn modelId="{323EDD8E-C1C2-49C4-BF3E-185BC0D57CD9}" type="presParOf" srcId="{0B12B064-45BA-437E-9E53-15A14FDC3835}" destId="{81FA643F-1543-41F7-882F-ABC1AD7377F7}" srcOrd="1" destOrd="0" presId="urn:microsoft.com/office/officeart/2005/8/layout/cycle7"/>
    <dgm:cxn modelId="{EA541210-AA90-4516-A224-65A326FC8CBC}" type="presParOf" srcId="{81FA643F-1543-41F7-882F-ABC1AD7377F7}" destId="{8B83A9A4-FFD8-4FD1-AF02-573D2771F4C8}" srcOrd="0" destOrd="0" presId="urn:microsoft.com/office/officeart/2005/8/layout/cycle7"/>
    <dgm:cxn modelId="{CE326737-0845-4DD8-9B7E-6BEDBE3C86D6}" type="presParOf" srcId="{0B12B064-45BA-437E-9E53-15A14FDC3835}" destId="{4567F5C1-9DA2-4199-9C62-F1D5D5D97A21}" srcOrd="2" destOrd="0" presId="urn:microsoft.com/office/officeart/2005/8/layout/cycle7"/>
    <dgm:cxn modelId="{01B5D504-3CF2-4543-ABC8-CC862593CB77}" type="presParOf" srcId="{0B12B064-45BA-437E-9E53-15A14FDC3835}" destId="{8C418EAC-8A32-49DC-A79C-FDAAD9D04985}" srcOrd="3" destOrd="0" presId="urn:microsoft.com/office/officeart/2005/8/layout/cycle7"/>
    <dgm:cxn modelId="{DAE3901A-E4A4-4FA7-852A-6854483D72CC}" type="presParOf" srcId="{8C418EAC-8A32-49DC-A79C-FDAAD9D04985}" destId="{BE9A05CC-F41E-4671-86B0-E35678130865}" srcOrd="0" destOrd="0" presId="urn:microsoft.com/office/officeart/2005/8/layout/cycle7"/>
    <dgm:cxn modelId="{65F6C1BF-5AEF-4482-8F8E-EA30CC4AF4FA}" type="presParOf" srcId="{0B12B064-45BA-437E-9E53-15A14FDC3835}" destId="{65820497-F64E-40C1-A898-82EC699EEFF8}" srcOrd="4" destOrd="0" presId="urn:microsoft.com/office/officeart/2005/8/layout/cycle7"/>
    <dgm:cxn modelId="{798356A1-B783-44B6-80D2-596058375B97}" type="presParOf" srcId="{0B12B064-45BA-437E-9E53-15A14FDC3835}" destId="{25B29A92-F6B1-4423-800E-11D6792BFF62}" srcOrd="5" destOrd="0" presId="urn:microsoft.com/office/officeart/2005/8/layout/cycle7"/>
    <dgm:cxn modelId="{A17CA54E-47F0-4AE0-9A97-B049831B8733}" type="presParOf" srcId="{25B29A92-F6B1-4423-800E-11D6792BFF62}" destId="{DCE125A3-5053-415A-8966-824B88072CAB}"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CAD4BA-B185-4D2A-8DE7-6CADDA99ADBF}">
      <dsp:nvSpPr>
        <dsp:cNvPr id="0" name=""/>
        <dsp:cNvSpPr/>
      </dsp:nvSpPr>
      <dsp:spPr>
        <a:xfrm>
          <a:off x="1935584" y="1122"/>
          <a:ext cx="1920031" cy="960015"/>
        </a:xfrm>
        <a:prstGeom prst="roundRect">
          <a:avLst>
            <a:gd name="adj" fmla="val 10000"/>
          </a:avLst>
        </a:prstGeom>
        <a:solidFill>
          <a:srgbClr val="FF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t>Technology</a:t>
          </a:r>
          <a:endParaRPr lang="en-US" sz="2300" b="1" kern="1200" dirty="0"/>
        </a:p>
      </dsp:txBody>
      <dsp:txXfrm>
        <a:off x="1963702" y="29240"/>
        <a:ext cx="1863795" cy="903779"/>
      </dsp:txXfrm>
    </dsp:sp>
    <dsp:sp modelId="{81FA643F-1543-41F7-882F-ABC1AD7377F7}">
      <dsp:nvSpPr>
        <dsp:cNvPr id="0" name=""/>
        <dsp:cNvSpPr/>
      </dsp:nvSpPr>
      <dsp:spPr>
        <a:xfrm rot="3417562">
          <a:off x="3201797" y="1543266"/>
          <a:ext cx="987809" cy="336005"/>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302599" y="1610467"/>
        <a:ext cx="786206" cy="201603"/>
      </dsp:txXfrm>
    </dsp:sp>
    <dsp:sp modelId="{4567F5C1-9DA2-4199-9C62-F1D5D5D97A21}">
      <dsp:nvSpPr>
        <dsp:cNvPr id="0" name=""/>
        <dsp:cNvSpPr/>
      </dsp:nvSpPr>
      <dsp:spPr>
        <a:xfrm>
          <a:off x="3535788" y="2461399"/>
          <a:ext cx="1920031" cy="960015"/>
        </a:xfrm>
        <a:prstGeom prst="roundRect">
          <a:avLst>
            <a:gd name="adj" fmla="val 10000"/>
          </a:avLst>
        </a:prstGeom>
        <a:solidFill>
          <a:srgbClr val="FF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t>Community</a:t>
          </a:r>
          <a:endParaRPr lang="en-US" sz="2300" b="1" kern="1200" dirty="0"/>
        </a:p>
      </dsp:txBody>
      <dsp:txXfrm>
        <a:off x="3563906" y="2489517"/>
        <a:ext cx="1863795" cy="903779"/>
      </dsp:txXfrm>
    </dsp:sp>
    <dsp:sp modelId="{8C418EAC-8A32-49DC-A79C-FDAAD9D04985}">
      <dsp:nvSpPr>
        <dsp:cNvPr id="0" name=""/>
        <dsp:cNvSpPr/>
      </dsp:nvSpPr>
      <dsp:spPr>
        <a:xfrm rot="10799996">
          <a:off x="2424502" y="2773406"/>
          <a:ext cx="987809" cy="336005"/>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2525303" y="2840607"/>
        <a:ext cx="786206" cy="201603"/>
      </dsp:txXfrm>
    </dsp:sp>
    <dsp:sp modelId="{65820497-F64E-40C1-A898-82EC699EEFF8}">
      <dsp:nvSpPr>
        <dsp:cNvPr id="0" name=""/>
        <dsp:cNvSpPr/>
      </dsp:nvSpPr>
      <dsp:spPr>
        <a:xfrm>
          <a:off x="380995" y="2461403"/>
          <a:ext cx="1920031" cy="960015"/>
        </a:xfrm>
        <a:prstGeom prst="roundRect">
          <a:avLst>
            <a:gd name="adj" fmla="val 10000"/>
          </a:avLst>
        </a:prstGeom>
        <a:solidFill>
          <a:srgbClr val="FF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t>Sustainability</a:t>
          </a:r>
          <a:endParaRPr lang="en-US" sz="2300" b="1" kern="1200" dirty="0"/>
        </a:p>
      </dsp:txBody>
      <dsp:txXfrm>
        <a:off x="409113" y="2489521"/>
        <a:ext cx="1863795" cy="903779"/>
      </dsp:txXfrm>
    </dsp:sp>
    <dsp:sp modelId="{25B29A92-F6B1-4423-800E-11D6792BFF62}">
      <dsp:nvSpPr>
        <dsp:cNvPr id="0" name=""/>
        <dsp:cNvSpPr/>
      </dsp:nvSpPr>
      <dsp:spPr>
        <a:xfrm rot="18137265">
          <a:off x="1624400" y="1543268"/>
          <a:ext cx="987809" cy="336005"/>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725202" y="1610469"/>
        <a:ext cx="786206" cy="2016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CAD4BA-B185-4D2A-8DE7-6CADDA99ADBF}">
      <dsp:nvSpPr>
        <dsp:cNvPr id="0" name=""/>
        <dsp:cNvSpPr/>
      </dsp:nvSpPr>
      <dsp:spPr>
        <a:xfrm>
          <a:off x="1935584" y="1122"/>
          <a:ext cx="1920031" cy="960015"/>
        </a:xfrm>
        <a:prstGeom prst="roundRect">
          <a:avLst>
            <a:gd name="adj" fmla="val 10000"/>
          </a:avLst>
        </a:prstGeom>
        <a:solidFill>
          <a:srgbClr val="FF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t>Technology</a:t>
          </a:r>
          <a:endParaRPr lang="en-US" sz="2300" b="1" kern="1200" dirty="0"/>
        </a:p>
      </dsp:txBody>
      <dsp:txXfrm>
        <a:off x="1963702" y="29240"/>
        <a:ext cx="1863795" cy="903779"/>
      </dsp:txXfrm>
    </dsp:sp>
    <dsp:sp modelId="{81FA643F-1543-41F7-882F-ABC1AD7377F7}">
      <dsp:nvSpPr>
        <dsp:cNvPr id="0" name=""/>
        <dsp:cNvSpPr/>
      </dsp:nvSpPr>
      <dsp:spPr>
        <a:xfrm rot="3417562">
          <a:off x="3201797" y="1543266"/>
          <a:ext cx="987809" cy="336005"/>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302599" y="1610467"/>
        <a:ext cx="786206" cy="201603"/>
      </dsp:txXfrm>
    </dsp:sp>
    <dsp:sp modelId="{4567F5C1-9DA2-4199-9C62-F1D5D5D97A21}">
      <dsp:nvSpPr>
        <dsp:cNvPr id="0" name=""/>
        <dsp:cNvSpPr/>
      </dsp:nvSpPr>
      <dsp:spPr>
        <a:xfrm>
          <a:off x="3535788" y="2461399"/>
          <a:ext cx="1920031" cy="960015"/>
        </a:xfrm>
        <a:prstGeom prst="roundRect">
          <a:avLst>
            <a:gd name="adj" fmla="val 10000"/>
          </a:avLst>
        </a:prstGeom>
        <a:solidFill>
          <a:srgbClr val="FF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t>Community</a:t>
          </a:r>
          <a:endParaRPr lang="en-US" sz="2300" b="1" kern="1200" dirty="0"/>
        </a:p>
      </dsp:txBody>
      <dsp:txXfrm>
        <a:off x="3563906" y="2489517"/>
        <a:ext cx="1863795" cy="903779"/>
      </dsp:txXfrm>
    </dsp:sp>
    <dsp:sp modelId="{8C418EAC-8A32-49DC-A79C-FDAAD9D04985}">
      <dsp:nvSpPr>
        <dsp:cNvPr id="0" name=""/>
        <dsp:cNvSpPr/>
      </dsp:nvSpPr>
      <dsp:spPr>
        <a:xfrm rot="10799996">
          <a:off x="2424502" y="2773406"/>
          <a:ext cx="987809" cy="336005"/>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2525303" y="2840607"/>
        <a:ext cx="786206" cy="201603"/>
      </dsp:txXfrm>
    </dsp:sp>
    <dsp:sp modelId="{65820497-F64E-40C1-A898-82EC699EEFF8}">
      <dsp:nvSpPr>
        <dsp:cNvPr id="0" name=""/>
        <dsp:cNvSpPr/>
      </dsp:nvSpPr>
      <dsp:spPr>
        <a:xfrm>
          <a:off x="380995" y="2461403"/>
          <a:ext cx="1920031" cy="960015"/>
        </a:xfrm>
        <a:prstGeom prst="roundRect">
          <a:avLst>
            <a:gd name="adj" fmla="val 10000"/>
          </a:avLst>
        </a:prstGeom>
        <a:solidFill>
          <a:srgbClr val="FF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t>Sustainability</a:t>
          </a:r>
          <a:endParaRPr lang="en-US" sz="2300" b="1" kern="1200" dirty="0"/>
        </a:p>
      </dsp:txBody>
      <dsp:txXfrm>
        <a:off x="409113" y="2489521"/>
        <a:ext cx="1863795" cy="903779"/>
      </dsp:txXfrm>
    </dsp:sp>
    <dsp:sp modelId="{25B29A92-F6B1-4423-800E-11D6792BFF62}">
      <dsp:nvSpPr>
        <dsp:cNvPr id="0" name=""/>
        <dsp:cNvSpPr/>
      </dsp:nvSpPr>
      <dsp:spPr>
        <a:xfrm rot="18137265">
          <a:off x="1624400" y="1543268"/>
          <a:ext cx="987809" cy="336005"/>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725202" y="1610469"/>
        <a:ext cx="786206" cy="201603"/>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838" cy="365125"/>
          </a:xfrm>
          <a:prstGeom prst="rect">
            <a:avLst/>
          </a:prstGeom>
        </p:spPr>
        <p:txBody>
          <a:bodyPr vert="horz" lIns="91440" tIns="45720" rIns="91440" bIns="45720" rtlCol="0"/>
          <a:lstStyle>
            <a:lvl1pPr algn="l">
              <a:defRPr sz="1200">
                <a:latin typeface="Arial" pitchFamily="34" charset="0"/>
                <a:cs typeface="Arial" pitchFamily="34" charset="0"/>
              </a:defRPr>
            </a:lvl1pPr>
          </a:lstStyle>
          <a:p>
            <a:pPr>
              <a:defRPr/>
            </a:pPr>
            <a:endParaRPr lang="en-US"/>
          </a:p>
        </p:txBody>
      </p:sp>
      <p:sp>
        <p:nvSpPr>
          <p:cNvPr id="3" name="Date Placeholder 2"/>
          <p:cNvSpPr>
            <a:spLocks noGrp="1"/>
          </p:cNvSpPr>
          <p:nvPr>
            <p:ph type="dt" sz="quarter" idx="1"/>
          </p:nvPr>
        </p:nvSpPr>
        <p:spPr>
          <a:xfrm>
            <a:off x="5438775" y="0"/>
            <a:ext cx="4160838" cy="365125"/>
          </a:xfrm>
          <a:prstGeom prst="rect">
            <a:avLst/>
          </a:prstGeom>
        </p:spPr>
        <p:txBody>
          <a:bodyPr vert="horz" lIns="91440" tIns="45720" rIns="91440" bIns="45720" rtlCol="0"/>
          <a:lstStyle>
            <a:lvl1pPr algn="r">
              <a:defRPr sz="1200">
                <a:latin typeface="Arial" pitchFamily="34" charset="0"/>
                <a:cs typeface="Arial" pitchFamily="34" charset="0"/>
              </a:defRPr>
            </a:lvl1pPr>
          </a:lstStyle>
          <a:p>
            <a:pPr>
              <a:defRPr/>
            </a:pPr>
            <a:fld id="{C84BFE6C-0283-47BB-B36B-7AB026843966}" type="datetimeFigureOut">
              <a:rPr lang="en-US"/>
              <a:pPr>
                <a:defRPr/>
              </a:pPr>
              <a:t>4/10/2014</a:t>
            </a:fld>
            <a:endParaRPr lang="en-US"/>
          </a:p>
        </p:txBody>
      </p:sp>
      <p:sp>
        <p:nvSpPr>
          <p:cNvPr id="4" name="Footer Placeholder 3"/>
          <p:cNvSpPr>
            <a:spLocks noGrp="1"/>
          </p:cNvSpPr>
          <p:nvPr>
            <p:ph type="ftr" sz="quarter" idx="2"/>
          </p:nvPr>
        </p:nvSpPr>
        <p:spPr>
          <a:xfrm>
            <a:off x="0" y="6948488"/>
            <a:ext cx="4160838" cy="365125"/>
          </a:xfrm>
          <a:prstGeom prst="rect">
            <a:avLst/>
          </a:prstGeom>
        </p:spPr>
        <p:txBody>
          <a:bodyPr vert="horz" lIns="91440" tIns="45720" rIns="91440" bIns="45720" rtlCol="0" anchor="b"/>
          <a:lstStyle>
            <a:lvl1pPr algn="l">
              <a:defRPr sz="1200">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3"/>
          </p:nvPr>
        </p:nvSpPr>
        <p:spPr>
          <a:xfrm>
            <a:off x="5438775" y="6948488"/>
            <a:ext cx="4160838" cy="365125"/>
          </a:xfrm>
          <a:prstGeom prst="rect">
            <a:avLst/>
          </a:prstGeom>
        </p:spPr>
        <p:txBody>
          <a:bodyPr vert="horz" lIns="91440" tIns="45720" rIns="91440" bIns="45720" rtlCol="0" anchor="b"/>
          <a:lstStyle>
            <a:lvl1pPr algn="r">
              <a:defRPr sz="1200">
                <a:latin typeface="Arial" pitchFamily="34" charset="0"/>
                <a:cs typeface="Arial" pitchFamily="34" charset="0"/>
              </a:defRPr>
            </a:lvl1pPr>
          </a:lstStyle>
          <a:p>
            <a:pPr>
              <a:defRPr/>
            </a:pPr>
            <a:fld id="{EB3C4C39-D21C-4B39-8DE4-7EA10DF18F4B}" type="slidenum">
              <a:rPr lang="en-US"/>
              <a:pPr>
                <a:defRPr/>
              </a:pPr>
              <a:t>‹#›</a:t>
            </a:fld>
            <a:endParaRPr lang="en-US"/>
          </a:p>
        </p:txBody>
      </p:sp>
    </p:spTree>
    <p:extLst>
      <p:ext uri="{BB962C8B-B14F-4D97-AF65-F5344CB8AC3E}">
        <p14:creationId xmlns:p14="http://schemas.microsoft.com/office/powerpoint/2010/main" val="14480591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838" cy="365125"/>
          </a:xfrm>
          <a:prstGeom prst="rect">
            <a:avLst/>
          </a:prstGeom>
        </p:spPr>
        <p:txBody>
          <a:bodyPr vert="horz" lIns="96647" tIns="48324" rIns="96647" bIns="48324" rtlCol="0"/>
          <a:lstStyle>
            <a:lvl1pPr algn="l">
              <a:defRPr sz="1300">
                <a:latin typeface="Arial" charset="0"/>
                <a:cs typeface="Arial" charset="0"/>
              </a:defRPr>
            </a:lvl1pPr>
          </a:lstStyle>
          <a:p>
            <a:pPr>
              <a:defRPr/>
            </a:pPr>
            <a:endParaRPr lang="en-US"/>
          </a:p>
        </p:txBody>
      </p:sp>
      <p:sp>
        <p:nvSpPr>
          <p:cNvPr id="3" name="Date Placeholder 2"/>
          <p:cNvSpPr>
            <a:spLocks noGrp="1"/>
          </p:cNvSpPr>
          <p:nvPr>
            <p:ph type="dt" idx="1"/>
          </p:nvPr>
        </p:nvSpPr>
        <p:spPr>
          <a:xfrm>
            <a:off x="5438775" y="0"/>
            <a:ext cx="4160838" cy="365125"/>
          </a:xfrm>
          <a:prstGeom prst="rect">
            <a:avLst/>
          </a:prstGeom>
        </p:spPr>
        <p:txBody>
          <a:bodyPr vert="horz" lIns="96647" tIns="48324" rIns="96647" bIns="48324" rtlCol="0"/>
          <a:lstStyle>
            <a:lvl1pPr algn="r">
              <a:defRPr sz="1300">
                <a:latin typeface="Arial" charset="0"/>
                <a:cs typeface="Arial" charset="0"/>
              </a:defRPr>
            </a:lvl1pPr>
          </a:lstStyle>
          <a:p>
            <a:pPr>
              <a:defRPr/>
            </a:pPr>
            <a:fld id="{0B487A20-3B87-421C-A335-6CE457C7F382}" type="datetimeFigureOut">
              <a:rPr lang="en-US"/>
              <a:pPr>
                <a:defRPr/>
              </a:pPr>
              <a:t>4/10/2014</a:t>
            </a:fld>
            <a:endParaRPr lang="en-US"/>
          </a:p>
        </p:txBody>
      </p:sp>
      <p:sp>
        <p:nvSpPr>
          <p:cNvPr id="4" name="Slide Image Placeholder 3"/>
          <p:cNvSpPr>
            <a:spLocks noGrp="1" noRot="1" noChangeAspect="1"/>
          </p:cNvSpPr>
          <p:nvPr>
            <p:ph type="sldImg" idx="2"/>
          </p:nvPr>
        </p:nvSpPr>
        <p:spPr>
          <a:xfrm>
            <a:off x="2971800" y="549275"/>
            <a:ext cx="3657600" cy="2743200"/>
          </a:xfrm>
          <a:prstGeom prst="rect">
            <a:avLst/>
          </a:prstGeom>
          <a:noFill/>
          <a:ln w="12700">
            <a:solidFill>
              <a:prstClr val="black"/>
            </a:solidFill>
          </a:ln>
        </p:spPr>
        <p:txBody>
          <a:bodyPr vert="horz" lIns="96647" tIns="48324" rIns="96647" bIns="48324" rtlCol="0" anchor="ctr"/>
          <a:lstStyle/>
          <a:p>
            <a:pPr lvl="0"/>
            <a:endParaRPr lang="en-US" noProof="0" smtClean="0"/>
          </a:p>
        </p:txBody>
      </p:sp>
      <p:sp>
        <p:nvSpPr>
          <p:cNvPr id="5" name="Notes Placeholder 4"/>
          <p:cNvSpPr>
            <a:spLocks noGrp="1"/>
          </p:cNvSpPr>
          <p:nvPr>
            <p:ph type="body" sz="quarter" idx="3"/>
          </p:nvPr>
        </p:nvSpPr>
        <p:spPr>
          <a:xfrm>
            <a:off x="960438" y="3475038"/>
            <a:ext cx="7680325" cy="3290887"/>
          </a:xfrm>
          <a:prstGeom prst="rect">
            <a:avLst/>
          </a:prstGeom>
        </p:spPr>
        <p:txBody>
          <a:bodyPr vert="horz" lIns="96647" tIns="48324" rIns="96647" bIns="48324"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6948488"/>
            <a:ext cx="4160838" cy="365125"/>
          </a:xfrm>
          <a:prstGeom prst="rect">
            <a:avLst/>
          </a:prstGeom>
        </p:spPr>
        <p:txBody>
          <a:bodyPr vert="horz" lIns="96647" tIns="48324" rIns="96647" bIns="48324" rtlCol="0" anchor="b"/>
          <a:lstStyle>
            <a:lvl1pPr algn="l">
              <a:defRPr sz="13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5438775" y="6948488"/>
            <a:ext cx="4160838" cy="365125"/>
          </a:xfrm>
          <a:prstGeom prst="rect">
            <a:avLst/>
          </a:prstGeom>
        </p:spPr>
        <p:txBody>
          <a:bodyPr vert="horz" lIns="96647" tIns="48324" rIns="96647" bIns="48324" rtlCol="0" anchor="b"/>
          <a:lstStyle>
            <a:lvl1pPr algn="r">
              <a:defRPr sz="1300">
                <a:latin typeface="Arial" charset="0"/>
                <a:cs typeface="Arial" charset="0"/>
              </a:defRPr>
            </a:lvl1pPr>
          </a:lstStyle>
          <a:p>
            <a:pPr>
              <a:defRPr/>
            </a:pPr>
            <a:fld id="{375E8474-B191-4A5F-B49C-4C9A46C4544C}" type="slidenum">
              <a:rPr lang="en-US"/>
              <a:pPr>
                <a:defRPr/>
              </a:pPr>
              <a:t>‹#›</a:t>
            </a:fld>
            <a:endParaRPr lang="en-US"/>
          </a:p>
        </p:txBody>
      </p:sp>
    </p:spTree>
    <p:extLst>
      <p:ext uri="{BB962C8B-B14F-4D97-AF65-F5344CB8AC3E}">
        <p14:creationId xmlns:p14="http://schemas.microsoft.com/office/powerpoint/2010/main" val="7377125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1646238" y="487363"/>
            <a:ext cx="1828800" cy="1371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xfrm>
            <a:off x="960438" y="2193925"/>
            <a:ext cx="7680325"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0423F3B-C8A3-4D54-A179-DA6ECDE0F206}" type="slidenum">
              <a:rPr lang="en-US" altLang="en-US" sz="1300" smtClean="0">
                <a:latin typeface="Arial" pitchFamily="34" charset="0"/>
                <a:cs typeface="Arial" pitchFamily="34" charset="0"/>
              </a:rPr>
              <a:pPr eaLnBrk="1" hangingPunct="1">
                <a:spcBef>
                  <a:spcPct val="0"/>
                </a:spcBef>
              </a:pPr>
              <a:t>1</a:t>
            </a:fld>
            <a:endParaRPr lang="en-US" altLang="en-US" sz="1300" smtClean="0">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Here are the energy saving highlights:</a:t>
            </a:r>
          </a:p>
          <a:p>
            <a:r>
              <a:rPr lang="en-US" altLang="en-US" dirty="0" smtClean="0"/>
              <a:t>216 solar voltaic cells on the roof that capture sunlight and turn the energy into electricity</a:t>
            </a:r>
          </a:p>
          <a:p>
            <a:r>
              <a:rPr lang="en-US" altLang="en-US" dirty="0" smtClean="0"/>
              <a:t>solar tubes which are tubes with devices at either end that allow sunlight to enter and light the building's hallways</a:t>
            </a:r>
          </a:p>
          <a:p>
            <a:r>
              <a:rPr lang="en-US" altLang="en-US" dirty="0" smtClean="0"/>
              <a:t>LED lighting</a:t>
            </a:r>
          </a:p>
          <a:p>
            <a:r>
              <a:rPr lang="en-US" altLang="en-US" dirty="0" smtClean="0"/>
              <a:t>a connection to a geothermal well</a:t>
            </a:r>
          </a:p>
          <a:p>
            <a:r>
              <a:rPr lang="en-US" altLang="en-US" dirty="0" smtClean="0"/>
              <a:t>a heat pump to heat and cool the building</a:t>
            </a:r>
          </a:p>
          <a:p>
            <a:r>
              <a:rPr lang="en-US" altLang="en-US" dirty="0" smtClean="0"/>
              <a:t>upgraded insulation in the roof and walls</a:t>
            </a:r>
          </a:p>
          <a:p>
            <a:r>
              <a:rPr lang="en-US" altLang="en-US" dirty="0" smtClean="0"/>
              <a:t>The village is installing a monitor in the building lobby, which will be accessible on its website, to allow the public to see how much energy is being used, how much is being produced and how much energy has been produced overall.</a:t>
            </a:r>
          </a:p>
          <a:p>
            <a:r>
              <a:rPr lang="en-US" altLang="en-US" dirty="0" smtClean="0"/>
              <a:t>Skaneateles doesn't plan to rest on its "net zero" laurels. The village also plans to seek the U.S. Green Building Council's gold certification that the building shows Leadership in Energy and Environmental Design or LEED</a:t>
            </a:r>
          </a:p>
          <a:p>
            <a:endParaRPr lang="en-US" altLang="en-US" dirty="0"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A7F70F0-67E0-4AD5-B82C-376F8767460B}" type="slidenum">
              <a:rPr lang="en-US" altLang="en-US" sz="1300" smtClean="0">
                <a:latin typeface="Arial" pitchFamily="34" charset="0"/>
                <a:cs typeface="Arial" pitchFamily="34" charset="0"/>
              </a:rPr>
              <a:pPr eaLnBrk="1" hangingPunct="1">
                <a:spcBef>
                  <a:spcPct val="0"/>
                </a:spcBef>
              </a:pPr>
              <a:t>11</a:t>
            </a:fld>
            <a:endParaRPr lang="en-US" altLang="en-US" sz="1300" smtClean="0">
              <a:latin typeface="Arial" pitchFamily="34" charset="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Skaneateles</a:t>
            </a:r>
            <a:r>
              <a:rPr lang="en-US" altLang="en-US" baseline="0" dirty="0" smtClean="0"/>
              <a:t> was able to get the state funding because they had gone through the climate action planning process</a:t>
            </a:r>
            <a:endParaRPr lang="en-US" altLang="en-US" dirty="0"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FBD8532-1B34-4890-A327-C531DCE0FAF3}" type="slidenum">
              <a:rPr lang="en-US" altLang="en-US" sz="1300" smtClean="0">
                <a:latin typeface="Arial" pitchFamily="34" charset="0"/>
                <a:cs typeface="Arial" pitchFamily="34" charset="0"/>
              </a:rPr>
              <a:pPr eaLnBrk="1" hangingPunct="1">
                <a:spcBef>
                  <a:spcPct val="0"/>
                </a:spcBef>
              </a:pPr>
              <a:t>12</a:t>
            </a:fld>
            <a:endParaRPr lang="en-US" altLang="en-US" sz="1300" smtClean="0">
              <a:latin typeface="Arial" pitchFamily="34" charset="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Publicize success – community based (farm tour, home tour)</a:t>
            </a: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0B3AB31-71D1-4BEB-B8D8-778D96024621}" type="slidenum">
              <a:rPr lang="en-US" altLang="en-US" sz="1300" smtClean="0">
                <a:latin typeface="Arial" pitchFamily="34" charset="0"/>
                <a:cs typeface="Arial" pitchFamily="34" charset="0"/>
              </a:rPr>
              <a:pPr eaLnBrk="1" hangingPunct="1">
                <a:spcBef>
                  <a:spcPct val="0"/>
                </a:spcBef>
              </a:pPr>
              <a:t>13</a:t>
            </a:fld>
            <a:endParaRPr lang="en-US" altLang="en-US" sz="1300" smtClean="0">
              <a:latin typeface="Arial" pitchFamily="34" charset="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Which matters more?  3 kilowatts or 2 solar voters?</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18DBFEC-B44A-418F-A5DF-036219D3D1B2}" type="slidenum">
              <a:rPr lang="en-US" altLang="en-US" sz="1300" smtClean="0">
                <a:latin typeface="Arial" pitchFamily="34" charset="0"/>
                <a:cs typeface="Arial" pitchFamily="34" charset="0"/>
              </a:rPr>
              <a:pPr eaLnBrk="1" hangingPunct="1">
                <a:spcBef>
                  <a:spcPct val="0"/>
                </a:spcBef>
              </a:pPr>
              <a:t>14</a:t>
            </a:fld>
            <a:endParaRPr lang="en-US" altLang="en-US" sz="1300" smtClean="0">
              <a:latin typeface="Arial" pitchFamily="34" charset="0"/>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2584450" y="549275"/>
            <a:ext cx="2619375" cy="1965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xfrm>
            <a:off x="854075" y="2620963"/>
            <a:ext cx="7680325" cy="4329112"/>
          </a:xfrm>
        </p:spPr>
        <p:txBody>
          <a:bodyPr wrap="square" numCol="1" anchor="t" anchorCtr="0" compatLnSpc="1">
            <a:prstTxWarp prst="textNoShape">
              <a:avLst/>
            </a:prstTxWarp>
            <a:normAutofit lnSpcReduction="10000"/>
          </a:bodyPr>
          <a:lstStyle/>
          <a:p>
            <a:pPr marL="171450" indent="-171450" eaLnBrk="1" hangingPunct="1">
              <a:buFont typeface="Arial" panose="020B0604020202020204" pitchFamily="34" charset="0"/>
              <a:buChar char="•"/>
              <a:defRPr/>
            </a:pPr>
            <a:r>
              <a:rPr lang="en-US" sz="1000" dirty="0" smtClean="0"/>
              <a:t>Leveraging policies, programs and organizations to improve our own our capacity </a:t>
            </a:r>
          </a:p>
          <a:p>
            <a:pPr marL="171450" indent="-171450" eaLnBrk="1" hangingPunct="1">
              <a:buFont typeface="Arial" panose="020B0604020202020204" pitchFamily="34" charset="0"/>
              <a:buChar char="•"/>
              <a:defRPr/>
            </a:pPr>
            <a:r>
              <a:rPr lang="en-US" altLang="en-US" sz="1000" dirty="0" smtClean="0">
                <a:solidFill>
                  <a:srgbClr val="0070C0"/>
                </a:solidFill>
                <a:latin typeface="Berlin Sans FB Demi" pitchFamily="34" charset="0"/>
              </a:rPr>
              <a:t>Since 1993, </a:t>
            </a:r>
            <a:r>
              <a:rPr lang="en-US" altLang="en-US" sz="1000" b="1" dirty="0" smtClean="0">
                <a:solidFill>
                  <a:srgbClr val="0070C0"/>
                </a:solidFill>
                <a:latin typeface="Berlin Sans FB Demi" pitchFamily="34" charset="0"/>
              </a:rPr>
              <a:t>ICLEI – Local Governments for Sustainability</a:t>
            </a:r>
            <a:r>
              <a:rPr lang="en-US" altLang="en-US" sz="1000" dirty="0" smtClean="0">
                <a:solidFill>
                  <a:srgbClr val="0070C0"/>
                </a:solidFill>
                <a:latin typeface="Berlin Sans FB Demi" pitchFamily="34" charset="0"/>
              </a:rPr>
              <a:t> has been assisting cities and counties around the world to reduce greenhouse gas emissions. </a:t>
            </a:r>
          </a:p>
          <a:p>
            <a:pPr marL="171450" indent="-171450" eaLnBrk="1" hangingPunct="1">
              <a:buFont typeface="Arial" panose="020B0604020202020204" pitchFamily="34" charset="0"/>
              <a:buChar char="•"/>
              <a:defRPr/>
            </a:pPr>
            <a:r>
              <a:rPr lang="en-US" altLang="en-US" sz="1000" dirty="0" smtClean="0">
                <a:solidFill>
                  <a:srgbClr val="0070C0"/>
                </a:solidFill>
                <a:latin typeface="Berlin Sans FB Demi" pitchFamily="34" charset="0"/>
              </a:rPr>
              <a:t>C2IP communities have  joined over 1,100 other local governments from around the world, including over 550 in the United States.</a:t>
            </a:r>
            <a:endParaRPr lang="en-US" altLang="en-US" sz="1000" dirty="0">
              <a:solidFill>
                <a:srgbClr val="0070C0"/>
              </a:solidFill>
              <a:latin typeface="Berlin Sans FB Demi" pitchFamily="34" charset="0"/>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68AFF94-BB82-4E7A-ABD1-BECF7CAA0C2D}" type="slidenum">
              <a:rPr lang="en-US" altLang="en-US" sz="1300" smtClean="0">
                <a:latin typeface="Arial" pitchFamily="34" charset="0"/>
                <a:cs typeface="Arial" pitchFamily="34" charset="0"/>
              </a:rPr>
              <a:pPr eaLnBrk="1" hangingPunct="1">
                <a:spcBef>
                  <a:spcPct val="0"/>
                </a:spcBef>
              </a:pPr>
              <a:t>15</a:t>
            </a:fld>
            <a:endParaRPr lang="en-US" altLang="en-US" sz="1300" smtClean="0">
              <a:latin typeface="Arial" pitchFamily="34" charset="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extLst/>
        </p:spPr>
        <p:txBody>
          <a:bodyPr wrap="square" numCol="1" anchor="t" anchorCtr="0" compatLnSpc="1">
            <a:prstTxWarp prst="textNoShape">
              <a:avLst/>
            </a:prstTxWarp>
          </a:bodyPr>
          <a:lstStyle/>
          <a:p>
            <a:pPr marL="171450" indent="-171450">
              <a:buFont typeface="Arial" panose="020B0604020202020204" pitchFamily="34" charset="0"/>
              <a:buChar char="•"/>
              <a:defRPr/>
            </a:pPr>
            <a:r>
              <a:rPr lang="en-US" dirty="0" smtClean="0"/>
              <a:t>Leveraging policies, programs and organizations to improve our own our capacity (academic partners)</a:t>
            </a:r>
          </a:p>
          <a:p>
            <a:pPr marL="171450" indent="-171450">
              <a:buFont typeface="Arial" panose="020B0604020202020204" pitchFamily="34" charset="0"/>
              <a:buChar char="•"/>
              <a:defRPr/>
            </a:pPr>
            <a:r>
              <a:rPr lang="en-US" dirty="0" smtClean="0">
                <a:solidFill>
                  <a:schemeClr val="bg1"/>
                </a:solidFill>
                <a:latin typeface="Berlin Sans FB Demi" panose="020E0802020502020306" pitchFamily="34" charset="0"/>
              </a:rPr>
              <a:t>Course-based projects and summer interns</a:t>
            </a:r>
            <a:endParaRPr lang="en-US" dirty="0" smtClean="0">
              <a:solidFill>
                <a:schemeClr val="bg1"/>
              </a:solidFill>
            </a:endParaRPr>
          </a:p>
          <a:p>
            <a:pPr marL="171450" indent="-171450">
              <a:buFont typeface="Arial" panose="020B0604020202020204" pitchFamily="34" charset="0"/>
              <a:buChar char="•"/>
              <a:defRPr/>
            </a:pPr>
            <a:endParaRPr lang="en-US" dirty="0" smtClean="0"/>
          </a:p>
          <a:p>
            <a:pPr>
              <a:defRPr/>
            </a:pPr>
            <a:endParaRPr lang="en-US" altLang="en-US" dirty="0"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6601A53-C4FB-46EE-A8E9-8C7D12CDBA42}" type="slidenum">
              <a:rPr lang="en-US" altLang="en-US" sz="1300" smtClean="0">
                <a:latin typeface="Arial" pitchFamily="34" charset="0"/>
                <a:cs typeface="Arial" pitchFamily="34" charset="0"/>
              </a:rPr>
              <a:pPr eaLnBrk="1" hangingPunct="1">
                <a:spcBef>
                  <a:spcPct val="0"/>
                </a:spcBef>
              </a:pPr>
              <a:t>16</a:t>
            </a:fld>
            <a:endParaRPr lang="en-US" altLang="en-US" sz="1300" smtClean="0">
              <a:latin typeface="Arial" pitchFamily="34" charset="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buFont typeface="Arial" panose="020B0604020202020204" pitchFamily="34" charset="0"/>
              <a:buChar char="•"/>
              <a:defRPr/>
            </a:pPr>
            <a:r>
              <a:rPr lang="en-US" altLang="en-US" dirty="0" smtClean="0">
                <a:solidFill>
                  <a:srgbClr val="FF9900"/>
                </a:solidFill>
                <a:latin typeface="Berlin Sans FB Demi" pitchFamily="34" charset="0"/>
              </a:rPr>
              <a:t>Project Kickoff Workshop: Municipal Climate Action Planning</a:t>
            </a:r>
          </a:p>
          <a:p>
            <a:pPr marL="628650" lvl="1" indent="-171450" eaLnBrk="1" hangingPunct="1">
              <a:buFont typeface="Arial" panose="020B0604020202020204" pitchFamily="34" charset="0"/>
              <a:buChar char="•"/>
              <a:defRPr/>
            </a:pPr>
            <a:r>
              <a:rPr lang="en-US" altLang="en-US" dirty="0" smtClean="0">
                <a:solidFill>
                  <a:srgbClr val="FF9900"/>
                </a:solidFill>
                <a:latin typeface="Berlin Sans FB Demi" pitchFamily="34" charset="0"/>
              </a:rPr>
              <a:t>US EPA, NYS DEC, NYSERDA, ICLEI, SUNY-ESF, Tompkins County</a:t>
            </a:r>
          </a:p>
          <a:p>
            <a:pPr>
              <a:buFontTx/>
              <a:buChar char="•"/>
              <a:defRPr/>
            </a:pPr>
            <a:r>
              <a:rPr lang="en-US" altLang="en-US" dirty="0" smtClean="0"/>
              <a:t>  Developing a “learning network” – co-learning together with our “clients”</a:t>
            </a:r>
          </a:p>
          <a:p>
            <a:pPr>
              <a:buFontTx/>
              <a:buChar char="•"/>
              <a:defRPr/>
            </a:pPr>
            <a:r>
              <a:rPr lang="en-US" altLang="en-US" dirty="0" smtClean="0"/>
              <a:t>  </a:t>
            </a:r>
          </a:p>
          <a:p>
            <a:pPr>
              <a:buFontTx/>
              <a:buChar char="•"/>
              <a:defRPr/>
            </a:pPr>
            <a:endParaRPr lang="en-US" altLang="en-US" dirty="0"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1A54976-9824-489C-90DA-B3562269E83C}" type="slidenum">
              <a:rPr lang="en-US" altLang="en-US" sz="1300" smtClean="0">
                <a:latin typeface="Arial" pitchFamily="34" charset="0"/>
                <a:cs typeface="Arial" pitchFamily="34" charset="0"/>
              </a:rPr>
              <a:pPr eaLnBrk="1" hangingPunct="1">
                <a:spcBef>
                  <a:spcPct val="0"/>
                </a:spcBef>
              </a:pPr>
              <a:t>17</a:t>
            </a:fld>
            <a:endParaRPr lang="en-US" altLang="en-US" sz="1300" smtClean="0">
              <a:latin typeface="Arial" pitchFamily="34" charset="0"/>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smtClean="0">
                <a:solidFill>
                  <a:schemeClr val="bg1"/>
                </a:solidFill>
                <a:latin typeface="Berlin Sans FB Demi" pitchFamily="34" charset="0"/>
              </a:rPr>
              <a:t>NEXT STEPS</a:t>
            </a:r>
          </a:p>
          <a:p>
            <a:pPr marL="171450" indent="-171450">
              <a:buFontTx/>
              <a:buChar char="•"/>
              <a:defRPr/>
            </a:pPr>
            <a:r>
              <a:rPr lang="en-US" altLang="en-US" dirty="0" smtClean="0">
                <a:solidFill>
                  <a:schemeClr val="bg1"/>
                </a:solidFill>
                <a:latin typeface="Berlin Sans FB Demi" pitchFamily="34" charset="0"/>
              </a:rPr>
              <a:t>State and local government partnership (voluntary program)</a:t>
            </a:r>
          </a:p>
          <a:p>
            <a:pPr marL="171450" indent="-171450">
              <a:buFontTx/>
              <a:buChar char="•"/>
              <a:defRPr/>
            </a:pPr>
            <a:r>
              <a:rPr lang="en-US" altLang="en-US" dirty="0" smtClean="0">
                <a:solidFill>
                  <a:schemeClr val="bg1"/>
                </a:solidFill>
                <a:latin typeface="Berlin Sans FB Demi" pitchFamily="34" charset="0"/>
              </a:rPr>
              <a:t>CNY RPDB is regional coordinator – provides assistance for climate action planning and project identification</a:t>
            </a:r>
          </a:p>
          <a:p>
            <a:pPr marL="171450" indent="-171450">
              <a:buFontTx/>
              <a:buChar char="•"/>
              <a:defRPr/>
            </a:pPr>
            <a:r>
              <a:rPr lang="en-US" altLang="en-US" dirty="0" smtClean="0"/>
              <a:t>Builds on the momentum and success in the region – continued TA for municipal climate action planning, project development, and community engagement</a:t>
            </a:r>
          </a:p>
          <a:p>
            <a:pPr marL="171450" indent="-171450">
              <a:defRPr/>
            </a:pPr>
            <a:endParaRPr lang="en-US" altLang="en-US" dirty="0" smtClean="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0D1B170-9F69-45E1-9D76-876D4DB4BF3D}" type="slidenum">
              <a:rPr lang="en-US" altLang="en-US" sz="1300" smtClean="0">
                <a:latin typeface="Arial" pitchFamily="34" charset="0"/>
                <a:cs typeface="Arial" pitchFamily="34" charset="0"/>
              </a:rPr>
              <a:pPr eaLnBrk="1" hangingPunct="1">
                <a:spcBef>
                  <a:spcPct val="0"/>
                </a:spcBef>
              </a:pPr>
              <a:t>18</a:t>
            </a:fld>
            <a:endParaRPr lang="en-US" altLang="en-US" sz="1300" smtClean="0">
              <a:latin typeface="Arial" pitchFamily="34" charset="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Clr>
                <a:srgbClr val="FF9900"/>
              </a:buClr>
              <a:buFont typeface="Berlin Sans FB Demi" pitchFamily="34" charset="0"/>
              <a:buChar char="+"/>
            </a:pPr>
            <a:r>
              <a:rPr lang="en-US" altLang="en-US" dirty="0" smtClean="0">
                <a:solidFill>
                  <a:schemeClr val="bg1"/>
                </a:solidFill>
                <a:latin typeface="Berlin Sans FB Demi" pitchFamily="34" charset="0"/>
              </a:rPr>
              <a:t>  Building on the expertise in PV (Preble, Skaneateles, but</a:t>
            </a:r>
            <a:r>
              <a:rPr lang="en-US" altLang="en-US" baseline="0" dirty="0" smtClean="0">
                <a:solidFill>
                  <a:schemeClr val="bg1"/>
                </a:solidFill>
                <a:latin typeface="Berlin Sans FB Demi" pitchFamily="34" charset="0"/>
              </a:rPr>
              <a:t> especially </a:t>
            </a:r>
            <a:r>
              <a:rPr lang="en-US" altLang="en-US" dirty="0" smtClean="0">
                <a:solidFill>
                  <a:schemeClr val="bg1"/>
                </a:solidFill>
                <a:latin typeface="Berlin Sans FB Demi" pitchFamily="34" charset="0"/>
              </a:rPr>
              <a:t>Madison County)</a:t>
            </a:r>
          </a:p>
          <a:p>
            <a:pPr eaLnBrk="1" hangingPunct="1">
              <a:spcBef>
                <a:spcPct val="0"/>
              </a:spcBef>
              <a:buClr>
                <a:srgbClr val="FF9900"/>
              </a:buClr>
              <a:buFont typeface="Berlin Sans FB Demi" pitchFamily="34" charset="0"/>
              <a:buChar char="+"/>
            </a:pPr>
            <a:r>
              <a:rPr lang="en-US" altLang="en-US" dirty="0" smtClean="0">
                <a:solidFill>
                  <a:schemeClr val="bg1"/>
                </a:solidFill>
                <a:latin typeface="Berlin Sans FB Demi" pitchFamily="34" charset="0"/>
              </a:rPr>
              <a:t>  Reduce PV balance-of-system or “soft” costs – local government regulations, interconnection, financing, marketing (customer acquisition)</a:t>
            </a:r>
          </a:p>
          <a:p>
            <a:pPr eaLnBrk="1" hangingPunct="1">
              <a:spcBef>
                <a:spcPct val="0"/>
              </a:spcBef>
              <a:buClr>
                <a:srgbClr val="FF9900"/>
              </a:buClr>
              <a:buFont typeface="Berlin Sans FB Demi" pitchFamily="34" charset="0"/>
              <a:buChar char="+"/>
            </a:pPr>
            <a:r>
              <a:rPr lang="en-US" altLang="en-US" dirty="0" smtClean="0">
                <a:solidFill>
                  <a:schemeClr val="bg1"/>
                </a:solidFill>
                <a:latin typeface="Berlin Sans FB Demi" pitchFamily="34" charset="0"/>
              </a:rPr>
              <a:t>  TA to revise municipal zoning codes and permitting for PV</a:t>
            </a:r>
          </a:p>
          <a:p>
            <a:pPr eaLnBrk="1" hangingPunct="1">
              <a:spcBef>
                <a:spcPct val="0"/>
              </a:spcBef>
              <a:buClr>
                <a:srgbClr val="FF9900"/>
              </a:buClr>
              <a:buFont typeface="Berlin Sans FB Demi" pitchFamily="34" charset="0"/>
              <a:buChar char="+"/>
            </a:pPr>
            <a:r>
              <a:rPr lang="en-US" altLang="en-US" dirty="0" smtClean="0">
                <a:solidFill>
                  <a:schemeClr val="bg1"/>
                </a:solidFill>
                <a:latin typeface="Berlin Sans FB Demi" pitchFamily="34" charset="0"/>
              </a:rPr>
              <a:t>  Collaborative procurement for municipal PV projects</a:t>
            </a:r>
          </a:p>
          <a:p>
            <a:pPr eaLnBrk="1" hangingPunct="1">
              <a:spcBef>
                <a:spcPct val="0"/>
              </a:spcBef>
              <a:buClr>
                <a:srgbClr val="FF9900"/>
              </a:buClr>
              <a:buFont typeface="Berlin Sans FB Demi" pitchFamily="34" charset="0"/>
              <a:buChar char="+"/>
            </a:pPr>
            <a:r>
              <a:rPr lang="en-US" altLang="en-US" dirty="0" smtClean="0">
                <a:solidFill>
                  <a:schemeClr val="bg1"/>
                </a:solidFill>
                <a:latin typeface="Berlin Sans FB Demi" pitchFamily="34" charset="0"/>
              </a:rPr>
              <a:t>  Municipal PACE financing for commercial PV properties</a:t>
            </a:r>
          </a:p>
          <a:p>
            <a:endParaRPr lang="en-US" altLang="en-US" dirty="0" smtClean="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BFEA89E-4440-49F8-8C2A-559201232F9A}" type="slidenum">
              <a:rPr lang="en-US" altLang="en-US" sz="1300" smtClean="0">
                <a:latin typeface="Arial" pitchFamily="34" charset="0"/>
                <a:cs typeface="Arial" pitchFamily="34" charset="0"/>
              </a:rPr>
              <a:pPr eaLnBrk="1" hangingPunct="1">
                <a:spcBef>
                  <a:spcPct val="0"/>
                </a:spcBef>
              </a:pPr>
              <a:t>19</a:t>
            </a:fld>
            <a:endParaRPr lang="en-US" altLang="en-US" sz="1300" smtClean="0">
              <a:latin typeface="Arial" pitchFamily="34" charset="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5E8474-B191-4A5F-B49C-4C9A46C4544C}" type="slidenum">
              <a:rPr lang="en-US" smtClean="0"/>
              <a:pPr>
                <a:defRPr/>
              </a:pPr>
              <a:t>20</a:t>
            </a:fld>
            <a:endParaRPr lang="en-US"/>
          </a:p>
        </p:txBody>
      </p:sp>
    </p:spTree>
    <p:extLst>
      <p:ext uri="{BB962C8B-B14F-4D97-AF65-F5344CB8AC3E}">
        <p14:creationId xmlns:p14="http://schemas.microsoft.com/office/powerpoint/2010/main" val="956193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5E8474-B191-4A5F-B49C-4C9A46C4544C}" type="slidenum">
              <a:rPr lang="en-US" smtClean="0"/>
              <a:pPr>
                <a:defRPr/>
              </a:pPr>
              <a:t>2</a:t>
            </a:fld>
            <a:endParaRPr lang="en-US"/>
          </a:p>
        </p:txBody>
      </p:sp>
    </p:spTree>
    <p:extLst>
      <p:ext uri="{BB962C8B-B14F-4D97-AF65-F5344CB8AC3E}">
        <p14:creationId xmlns:p14="http://schemas.microsoft.com/office/powerpoint/2010/main" val="4284841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9D5541E-847B-434E-8EE9-842FD4DC5764}" type="slidenum">
              <a:rPr lang="en-US" altLang="en-US" sz="1300" smtClean="0">
                <a:latin typeface="Arial" pitchFamily="34" charset="0"/>
                <a:cs typeface="Arial" pitchFamily="34" charset="0"/>
              </a:rPr>
              <a:pPr eaLnBrk="1" hangingPunct="1">
                <a:spcBef>
                  <a:spcPct val="0"/>
                </a:spcBef>
              </a:pPr>
              <a:t>21</a:t>
            </a:fld>
            <a:endParaRPr lang="en-US" altLang="en-US" sz="1300" smtClean="0">
              <a:latin typeface="Arial" pitchFamily="34" charset="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US" altLang="en-US" dirty="0"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526ACF8-5DD0-4572-AB88-D6347059A88E}" type="slidenum">
              <a:rPr lang="en-US" altLang="en-US" sz="1300" smtClean="0">
                <a:solidFill>
                  <a:srgbClr val="000000"/>
                </a:solidFill>
                <a:latin typeface="Arial" pitchFamily="34" charset="0"/>
                <a:cs typeface="Arial" pitchFamily="34" charset="0"/>
              </a:rPr>
              <a:pPr eaLnBrk="1" hangingPunct="1">
                <a:spcBef>
                  <a:spcPct val="0"/>
                </a:spcBef>
              </a:pPr>
              <a:t>22</a:t>
            </a:fld>
            <a:endParaRPr lang="en-US" altLang="en-US" sz="1300" smtClean="0">
              <a:solidFill>
                <a:srgbClr val="000000"/>
              </a:solidFill>
              <a:latin typeface="Arial" pitchFamily="34" charset="0"/>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xfrm>
            <a:off x="320675" y="549275"/>
            <a:ext cx="8707438" cy="6532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F34D305-036A-4EBC-B817-6A9BA08D8BF1}" type="slidenum">
              <a:rPr lang="en-US" altLang="en-US" sz="1300" smtClean="0">
                <a:latin typeface="Arial" pitchFamily="34" charset="0"/>
                <a:cs typeface="Arial" pitchFamily="34" charset="0"/>
              </a:rPr>
              <a:pPr eaLnBrk="1" hangingPunct="1">
                <a:spcBef>
                  <a:spcPct val="0"/>
                </a:spcBef>
              </a:pPr>
              <a:t>23</a:t>
            </a:fld>
            <a:endParaRPr lang="en-US" altLang="en-US" sz="1300" smtClean="0">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Public and private sectors cannot do it alone (economic costs, political opposition</a:t>
            </a:r>
            <a:r>
              <a:rPr lang="en-US" altLang="en-US" baseline="0" dirty="0" smtClean="0"/>
              <a:t> can stop great technologies like wind power</a:t>
            </a:r>
            <a:r>
              <a:rPr lang="en-US" altLang="en-US" dirty="0" smtClean="0"/>
              <a:t>)</a:t>
            </a:r>
            <a:r>
              <a:rPr lang="en-US" altLang="en-US" baseline="0" dirty="0" smtClean="0"/>
              <a:t> </a:t>
            </a:r>
            <a:r>
              <a:rPr lang="en-US" altLang="en-US" dirty="0" smtClean="0"/>
              <a:t>– community</a:t>
            </a:r>
            <a:r>
              <a:rPr lang="en-US" altLang="en-US" baseline="0" dirty="0" smtClean="0"/>
              <a:t> involvement is critical and so community-based solutions should be considered</a:t>
            </a:r>
            <a:endParaRPr lang="en-US" altLang="en-US"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9D5541E-847B-434E-8EE9-842FD4DC5764}" type="slidenum">
              <a:rPr lang="en-US" altLang="en-US" sz="1300" smtClean="0">
                <a:latin typeface="Arial" pitchFamily="34" charset="0"/>
                <a:cs typeface="Arial" pitchFamily="34" charset="0"/>
              </a:rPr>
              <a:pPr eaLnBrk="1" hangingPunct="1">
                <a:spcBef>
                  <a:spcPct val="0"/>
                </a:spcBef>
              </a:pPr>
              <a:t>4</a:t>
            </a:fld>
            <a:endParaRPr lang="en-US" altLang="en-US" sz="1300" smtClean="0">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n-US" altLang="en-US" smtClean="0"/>
              <a:t>PROJECT BACKGROUND</a:t>
            </a:r>
          </a:p>
          <a:p>
            <a:pPr marL="171450" indent="-171450">
              <a:buFontTx/>
              <a:buChar char="•"/>
            </a:pPr>
            <a:r>
              <a:rPr lang="en-US" altLang="en-US" smtClean="0"/>
              <a:t>Region is:</a:t>
            </a:r>
          </a:p>
          <a:p>
            <a:pPr marL="628650" lvl="1" indent="-171450">
              <a:buFontTx/>
              <a:buChar char="•"/>
            </a:pPr>
            <a:r>
              <a:rPr lang="en-US" altLang="en-US" smtClean="0"/>
              <a:t>3,600 square miles</a:t>
            </a:r>
          </a:p>
          <a:p>
            <a:pPr marL="628650" lvl="1" indent="-171450">
              <a:buFontTx/>
              <a:buChar char="•"/>
            </a:pPr>
            <a:r>
              <a:rPr lang="en-US" altLang="en-US" smtClean="0"/>
              <a:t>148 municipalities</a:t>
            </a:r>
          </a:p>
          <a:p>
            <a:pPr marL="628650" lvl="1" indent="-171450">
              <a:buFontTx/>
              <a:buChar char="•"/>
            </a:pPr>
            <a:r>
              <a:rPr lang="en-US" altLang="en-US" smtClean="0"/>
              <a:t>791,000 residents</a:t>
            </a:r>
          </a:p>
          <a:p>
            <a:pPr marL="628650" lvl="1" indent="-171450">
              <a:buFontTx/>
              <a:buChar char="•"/>
            </a:pPr>
            <a:r>
              <a:rPr lang="en-US" altLang="en-US" smtClean="0"/>
              <a:t>$32 b economy</a:t>
            </a:r>
          </a:p>
          <a:p>
            <a:pPr marL="628650" lvl="1" indent="-171450">
              <a:buFontTx/>
              <a:buChar char="•"/>
            </a:pPr>
            <a:r>
              <a:rPr lang="en-US" altLang="en-US" smtClean="0"/>
              <a:t>GHG emissions: 9.9 million metric tons CO2e (13 per capita) – compared to 22/person US avg.</a:t>
            </a:r>
          </a:p>
          <a:p>
            <a:pPr marL="171450" indent="-171450">
              <a:buFontTx/>
              <a:buChar char="•"/>
            </a:pPr>
            <a:r>
              <a:rPr lang="en-US" altLang="en-US" smtClean="0"/>
              <a:t>A public agency established in 1966 by Cayuga, Cortland, Madison, Onondaga, and Oswego Counties</a:t>
            </a:r>
          </a:p>
          <a:p>
            <a:pPr marL="171450" indent="-171450">
              <a:buFontTx/>
              <a:buChar char="•"/>
            </a:pPr>
            <a:r>
              <a:rPr lang="en-US" altLang="en-US" smtClean="0"/>
              <a:t>Provides a range of services associated with the growth and development of Central New York communities with a focus on:</a:t>
            </a:r>
          </a:p>
          <a:p>
            <a:pPr marL="628650" lvl="1" indent="-171450">
              <a:buFontTx/>
              <a:buChar char="•"/>
            </a:pPr>
            <a:r>
              <a:rPr lang="en-US" altLang="en-US" smtClean="0"/>
              <a:t>Comprehensive Planning/Community Development</a:t>
            </a:r>
          </a:p>
          <a:p>
            <a:pPr marL="628650" lvl="1" indent="-171450">
              <a:buFontTx/>
              <a:buChar char="•"/>
            </a:pPr>
            <a:r>
              <a:rPr lang="en-US" altLang="en-US" smtClean="0"/>
              <a:t>Economic Development </a:t>
            </a:r>
          </a:p>
          <a:p>
            <a:pPr marL="628650" lvl="1" indent="-171450">
              <a:buFontTx/>
              <a:buChar char="•"/>
            </a:pPr>
            <a:r>
              <a:rPr lang="en-US" altLang="en-US" smtClean="0"/>
              <a:t>Environmental Management </a:t>
            </a:r>
          </a:p>
          <a:p>
            <a:pPr marL="628650" lvl="1" indent="-171450">
              <a:buFontTx/>
              <a:buChar char="•"/>
            </a:pPr>
            <a:r>
              <a:rPr lang="en-US" altLang="en-US" smtClean="0"/>
              <a:t>Information and Research Services </a:t>
            </a:r>
          </a:p>
          <a:p>
            <a:pPr marL="628650" lvl="1" indent="-171450">
              <a:buFontTx/>
              <a:buChar char="•"/>
            </a:pPr>
            <a:r>
              <a:rPr lang="en-US" altLang="en-US" smtClean="0"/>
              <a:t>Transportation Planning </a:t>
            </a:r>
          </a:p>
          <a:p>
            <a:pPr marL="628650" lvl="1" indent="-171450">
              <a:buFontTx/>
              <a:buChar char="•"/>
            </a:pPr>
            <a:r>
              <a:rPr lang="en-US" altLang="en-US" b="1" smtClean="0">
                <a:solidFill>
                  <a:srgbClr val="FF0000"/>
                </a:solidFill>
              </a:rPr>
              <a:t>Energy Management </a:t>
            </a:r>
          </a:p>
          <a:p>
            <a:pPr marL="171450" indent="-171450">
              <a:buFontTx/>
              <a:buChar char="•"/>
            </a:pPr>
            <a:r>
              <a:rPr lang="en-US" altLang="en-US" smtClean="0"/>
              <a:t>Coordinate several energy initiatives in the region including:</a:t>
            </a:r>
          </a:p>
          <a:p>
            <a:pPr marL="628650" lvl="1" indent="-171450">
              <a:buFontTx/>
              <a:buChar char="•"/>
            </a:pPr>
            <a:r>
              <a:rPr lang="en-US" altLang="en-US" smtClean="0"/>
              <a:t>Climate Showcase Communities Program (US EPA)</a:t>
            </a:r>
          </a:p>
          <a:p>
            <a:pPr marL="628650" lvl="1" indent="-171450">
              <a:buFontTx/>
              <a:buChar char="•"/>
            </a:pPr>
            <a:r>
              <a:rPr lang="en-US" altLang="en-US" smtClean="0"/>
              <a:t>Climate Smart Communities Program (NYSERDA)</a:t>
            </a:r>
          </a:p>
          <a:p>
            <a:pPr marL="628650" lvl="1" indent="-171450">
              <a:buFontTx/>
              <a:buChar char="•"/>
            </a:pPr>
            <a:r>
              <a:rPr lang="en-US" altLang="en-US" smtClean="0"/>
              <a:t>Economic Development Growth Extension Program (NYSERDA)</a:t>
            </a:r>
          </a:p>
          <a:p>
            <a:pPr marL="628650" lvl="1" indent="-171450">
              <a:buFontTx/>
              <a:buChar char="•"/>
            </a:pPr>
            <a:r>
              <a:rPr lang="en-US" altLang="en-US" smtClean="0"/>
              <a:t>Solarize CNY (US DOE)</a:t>
            </a:r>
          </a:p>
          <a:p>
            <a:pPr marL="628650" lvl="1" indent="-171450">
              <a:buFontTx/>
              <a:buChar char="•"/>
            </a:pPr>
            <a:r>
              <a:rPr lang="en-US" altLang="en-US" smtClean="0"/>
              <a:t>Small Business Energy Efficiency Revolving Loan Fund (US DOE/NYSERDA)</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B95781A-CF67-44EA-98F9-97677CE068CF}" type="slidenum">
              <a:rPr lang="en-US" altLang="en-US" sz="1300" smtClean="0">
                <a:latin typeface="Arial" pitchFamily="34" charset="0"/>
                <a:cs typeface="Arial" pitchFamily="34" charset="0"/>
              </a:rPr>
              <a:pPr eaLnBrk="1" hangingPunct="1">
                <a:spcBef>
                  <a:spcPct val="0"/>
                </a:spcBef>
              </a:pPr>
              <a:t>5</a:t>
            </a:fld>
            <a:endParaRPr lang="en-US" altLang="en-US" sz="1300" smtClean="0">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n-US" altLang="en-US" sz="1200" b="0" dirty="0" smtClean="0">
                <a:solidFill>
                  <a:srgbClr val="0070C0"/>
                </a:solidFill>
                <a:latin typeface="Berlin Sans FB Demi" pitchFamily="34" charset="0"/>
              </a:rPr>
              <a:t>We selected 7 communities</a:t>
            </a:r>
            <a:r>
              <a:rPr lang="en-US" altLang="en-US" sz="1200" b="0" baseline="0" dirty="0" smtClean="0">
                <a:solidFill>
                  <a:srgbClr val="0070C0"/>
                </a:solidFill>
                <a:latin typeface="Berlin Sans FB Demi" pitchFamily="34" charset="0"/>
              </a:rPr>
              <a:t> </a:t>
            </a:r>
            <a:r>
              <a:rPr lang="en-US" altLang="en-US" sz="1200" b="0" dirty="0" smtClean="0">
                <a:solidFill>
                  <a:srgbClr val="0070C0"/>
                </a:solidFill>
                <a:latin typeface="Berlin Sans FB Demi" pitchFamily="34" charset="0"/>
              </a:rPr>
              <a:t>through a competitive process</a:t>
            </a:r>
            <a:endParaRPr lang="en-US" altLang="en-US" b="0" dirty="0" smtClean="0"/>
          </a:p>
          <a:p>
            <a:pPr marL="171450" indent="-171450">
              <a:buFontTx/>
              <a:buChar char="•"/>
            </a:pPr>
            <a:r>
              <a:rPr lang="en-US" altLang="en-US" dirty="0" smtClean="0"/>
              <a:t>Each had to commit through a formal written</a:t>
            </a:r>
            <a:r>
              <a:rPr lang="en-US" altLang="en-US" baseline="0" dirty="0" smtClean="0"/>
              <a:t> </a:t>
            </a:r>
            <a:r>
              <a:rPr lang="en-US" altLang="en-US" dirty="0" smtClean="0"/>
              <a:t>partnership agreement to do 3 things:</a:t>
            </a:r>
          </a:p>
          <a:p>
            <a:pPr marL="628650" lvl="1" indent="-171450">
              <a:buFontTx/>
              <a:buChar char="•"/>
            </a:pPr>
            <a:r>
              <a:rPr lang="en-US" altLang="en-US" dirty="0" smtClean="0"/>
              <a:t>Complete an</a:t>
            </a:r>
            <a:r>
              <a:rPr lang="en-US" altLang="en-US" baseline="0" dirty="0" smtClean="0"/>
              <a:t> inventory of energy use and </a:t>
            </a:r>
            <a:r>
              <a:rPr lang="en-US" altLang="en-US" dirty="0" smtClean="0"/>
              <a:t>greenhouse gas emissions and develop a plan</a:t>
            </a:r>
            <a:r>
              <a:rPr lang="en-US" altLang="en-US" baseline="0" dirty="0" smtClean="0"/>
              <a:t> and a strategy to reduce both</a:t>
            </a:r>
          </a:p>
          <a:p>
            <a:pPr marL="628650" lvl="1" indent="-171450">
              <a:buFontTx/>
              <a:buChar char="•"/>
            </a:pPr>
            <a:r>
              <a:rPr lang="en-US" altLang="en-US" dirty="0" smtClean="0"/>
              <a:t>Implement a demonstration project</a:t>
            </a:r>
            <a:endParaRPr lang="en-US" altLang="en-US" baseline="0" dirty="0" smtClean="0"/>
          </a:p>
          <a:p>
            <a:pPr marL="171450" indent="-171450">
              <a:buFontTx/>
              <a:buChar char="•"/>
            </a:pPr>
            <a:r>
              <a:rPr lang="en-US" altLang="en-US" dirty="0" smtClean="0"/>
              <a:t>The </a:t>
            </a:r>
            <a:r>
              <a:rPr lang="en-US" altLang="en-US" b="1" dirty="0" smtClean="0"/>
              <a:t>plan</a:t>
            </a:r>
            <a:r>
              <a:rPr lang="en-US" altLang="en-US" dirty="0" smtClean="0"/>
              <a:t>: sets the framework for identifying</a:t>
            </a:r>
            <a:r>
              <a:rPr lang="en-US" altLang="en-US" baseline="0" dirty="0" smtClean="0"/>
              <a:t> and evaluating </a:t>
            </a:r>
            <a:r>
              <a:rPr lang="en-US" altLang="en-US" u="sng" baseline="0" dirty="0" smtClean="0"/>
              <a:t>projects</a:t>
            </a:r>
            <a:r>
              <a:rPr lang="en-US" altLang="en-US" baseline="0" dirty="0" smtClean="0"/>
              <a:t>, but also provides a context for </a:t>
            </a:r>
            <a:r>
              <a:rPr lang="en-US" altLang="en-US" u="sng" baseline="0" dirty="0" smtClean="0"/>
              <a:t>residents and businesses to take action </a:t>
            </a:r>
            <a:r>
              <a:rPr lang="en-US" altLang="en-US" baseline="0" dirty="0" smtClean="0"/>
              <a:t>– move from the perspective that any one person’s contribution is “just a drop in the bucket” to the understanding that “every bit counts” b/c they are contributing to a tangible, immediate goal (Skaneateles example)</a:t>
            </a:r>
            <a:endParaRPr lang="en-US" altLang="en-US" dirty="0" smtClean="0"/>
          </a:p>
          <a:p>
            <a:pPr marL="171450" lvl="0" indent="-171450">
              <a:buFontTx/>
              <a:buChar char="•"/>
            </a:pPr>
            <a:r>
              <a:rPr lang="en-US" altLang="en-US" dirty="0" smtClean="0"/>
              <a:t>The </a:t>
            </a:r>
            <a:r>
              <a:rPr lang="en-US" altLang="en-US" b="1" dirty="0" smtClean="0"/>
              <a:t>projects</a:t>
            </a:r>
            <a:r>
              <a:rPr lang="en-US" altLang="en-US" dirty="0" smtClean="0"/>
              <a:t>: help</a:t>
            </a:r>
            <a:r>
              <a:rPr lang="en-US" altLang="en-US" baseline="0" dirty="0" smtClean="0"/>
              <a:t> to meet </a:t>
            </a:r>
            <a:r>
              <a:rPr lang="en-US" altLang="en-US" u="sng" baseline="0" dirty="0" smtClean="0"/>
              <a:t>plan</a:t>
            </a:r>
            <a:r>
              <a:rPr lang="en-US" altLang="en-US" baseline="0" dirty="0" smtClean="0"/>
              <a:t> targets and, by leading by example, serve to </a:t>
            </a:r>
            <a:r>
              <a:rPr lang="en-US" altLang="en-US" u="sng" baseline="0" dirty="0" smtClean="0"/>
              <a:t>educate the community and the broader region</a:t>
            </a:r>
            <a:r>
              <a:rPr lang="en-US" altLang="en-US" u="none" baseline="0" dirty="0" smtClean="0"/>
              <a:t> about</a:t>
            </a:r>
            <a:r>
              <a:rPr lang="en-US" altLang="en-US" baseline="0" dirty="0" smtClean="0"/>
              <a:t> how clean energy works while at the same time </a:t>
            </a:r>
            <a:r>
              <a:rPr lang="en-US" altLang="en-US" dirty="0" smtClean="0"/>
              <a:t>providing</a:t>
            </a:r>
            <a:r>
              <a:rPr lang="en-US" altLang="en-US" baseline="0" dirty="0" smtClean="0"/>
              <a:t> important </a:t>
            </a:r>
            <a:r>
              <a:rPr lang="en-US" altLang="en-US" dirty="0" smtClean="0"/>
              <a:t>co-benefits</a:t>
            </a:r>
            <a:r>
              <a:rPr lang="en-US" altLang="en-US" baseline="0" dirty="0" smtClean="0"/>
              <a:t> such as economic development (Cortland), health (Oswego) or quality of life (Syracuse), thus engaging the e</a:t>
            </a:r>
            <a:r>
              <a:rPr lang="en-US" altLang="en-US" dirty="0" smtClean="0"/>
              <a:t>ngaging</a:t>
            </a:r>
            <a:r>
              <a:rPr lang="en-US" altLang="en-US" baseline="0" dirty="0" smtClean="0"/>
              <a:t> the whole community in the effort to reduce energy and emissions</a:t>
            </a:r>
            <a:endParaRPr lang="en-US" altLang="en-US" dirty="0" smtClean="0"/>
          </a:p>
          <a:p>
            <a:pPr marL="171450" indent="-171450">
              <a:buFontTx/>
              <a:buChar char="•"/>
            </a:pPr>
            <a:r>
              <a:rPr lang="en-US" altLang="en-US" b="1" dirty="0" smtClean="0"/>
              <a:t>Citizen engagement</a:t>
            </a:r>
            <a:r>
              <a:rPr lang="en-US" altLang="en-US" dirty="0" smtClean="0"/>
              <a:t>: is critical</a:t>
            </a:r>
            <a:r>
              <a:rPr lang="en-US" altLang="en-US" baseline="0" dirty="0" smtClean="0"/>
              <a:t> to meeting </a:t>
            </a:r>
            <a:r>
              <a:rPr lang="en-US" altLang="en-US" u="sng" baseline="0" dirty="0" smtClean="0"/>
              <a:t>plan targets</a:t>
            </a:r>
            <a:r>
              <a:rPr lang="en-US" altLang="en-US" u="none" baseline="0" dirty="0" smtClean="0"/>
              <a:t> since</a:t>
            </a:r>
            <a:r>
              <a:rPr lang="en-US" altLang="en-US" baseline="0" dirty="0" smtClean="0"/>
              <a:t> emissions from energy consumption by the municipal government is a very small fraction of the community’s total emissions, and can leverage/extend the impact of demonstration </a:t>
            </a:r>
            <a:r>
              <a:rPr lang="en-US" altLang="en-US" u="sng" baseline="0" dirty="0" smtClean="0"/>
              <a:t>projects</a:t>
            </a:r>
            <a:r>
              <a:rPr lang="en-US" altLang="en-US" u="none" baseline="0" dirty="0" smtClean="0"/>
              <a:t> when residents become inspired by what their local governments are doing</a:t>
            </a:r>
          </a:p>
          <a:p>
            <a:pPr marL="171450" indent="-171450">
              <a:buFontTx/>
              <a:buChar char="•"/>
            </a:pPr>
            <a:r>
              <a:rPr lang="en-US" altLang="en-US" u="none" baseline="0" dirty="0" smtClean="0"/>
              <a:t>In this way, our approach was both “top-down” and “bottom-up” – this is expressed in the message that we kept hearing over and over from of our local elected officials who said that “they couldn’t ask our residents and businesses to do anything that we’re not prepared to do ourselves”</a:t>
            </a:r>
            <a:endParaRPr lang="en-US" altLang="en-US" u="sng" dirty="0"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E4F0B86-59F6-4CF9-92FA-800A23CE299C}" type="slidenum">
              <a:rPr lang="en-US" altLang="en-US" sz="1300" smtClean="0">
                <a:latin typeface="Arial" pitchFamily="34" charset="0"/>
                <a:cs typeface="Arial" pitchFamily="34" charset="0"/>
              </a:rPr>
              <a:pPr eaLnBrk="1" hangingPunct="1">
                <a:spcBef>
                  <a:spcPct val="0"/>
                </a:spcBef>
              </a:pPr>
              <a:t>6</a:t>
            </a:fld>
            <a:endParaRPr lang="en-US" altLang="en-US" sz="1300" smtClean="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buFont typeface="Arial" panose="020B0604020202020204" pitchFamily="34" charset="0"/>
              <a:buChar char="•"/>
            </a:pPr>
            <a:r>
              <a:rPr lang="en-US" altLang="en-US" dirty="0" smtClean="0">
                <a:solidFill>
                  <a:srgbClr val="FF9900"/>
                </a:solidFill>
                <a:latin typeface="Berlin Sans FB Demi" pitchFamily="34" charset="0"/>
              </a:rPr>
              <a:t>10 – 40% </a:t>
            </a:r>
            <a:r>
              <a:rPr lang="en-US" altLang="en-US" dirty="0" smtClean="0">
                <a:solidFill>
                  <a:schemeClr val="bg1"/>
                </a:solidFill>
                <a:latin typeface="Berlin Sans FB Demi" pitchFamily="34" charset="0"/>
              </a:rPr>
              <a:t>reductions pledged</a:t>
            </a:r>
          </a:p>
          <a:p>
            <a:pPr marL="171450" indent="-171450" eaLnBrk="1" hangingPunct="1">
              <a:buFont typeface="Arial" panose="020B0604020202020204" pitchFamily="34" charset="0"/>
              <a:buChar char="•"/>
            </a:pPr>
            <a:r>
              <a:rPr lang="en-US" altLang="en-US" dirty="0" smtClean="0">
                <a:solidFill>
                  <a:srgbClr val="FF9900"/>
                </a:solidFill>
                <a:latin typeface="Berlin Sans FB Demi" pitchFamily="34" charset="0"/>
              </a:rPr>
              <a:t>25% </a:t>
            </a:r>
            <a:r>
              <a:rPr lang="en-US" altLang="en-US" dirty="0" smtClean="0">
                <a:solidFill>
                  <a:schemeClr val="bg1"/>
                </a:solidFill>
                <a:latin typeface="Berlin Sans FB Demi" pitchFamily="34" charset="0"/>
              </a:rPr>
              <a:t>reduction</a:t>
            </a:r>
            <a:r>
              <a:rPr lang="en-US" altLang="en-US" dirty="0" smtClean="0">
                <a:solidFill>
                  <a:srgbClr val="FF9900"/>
                </a:solidFill>
                <a:latin typeface="Berlin Sans FB Demi" pitchFamily="34" charset="0"/>
              </a:rPr>
              <a:t> </a:t>
            </a:r>
            <a:r>
              <a:rPr lang="en-US" altLang="en-US" dirty="0" smtClean="0">
                <a:solidFill>
                  <a:schemeClr val="bg1"/>
                </a:solidFill>
                <a:latin typeface="Berlin Sans FB Demi" pitchFamily="34" charset="0"/>
              </a:rPr>
              <a:t>on average</a:t>
            </a:r>
          </a:p>
          <a:p>
            <a:pPr marL="171450" indent="-171450" eaLnBrk="1" hangingPunct="1">
              <a:buFont typeface="Arial" panose="020B0604020202020204" pitchFamily="34" charset="0"/>
              <a:buChar char="•"/>
            </a:pPr>
            <a:r>
              <a:rPr lang="en-US" altLang="en-US" dirty="0" smtClean="0">
                <a:solidFill>
                  <a:schemeClr val="bg1"/>
                </a:solidFill>
                <a:latin typeface="Berlin Sans FB Demi" pitchFamily="34" charset="0"/>
              </a:rPr>
              <a:t>Efficiency, renewable energy, transportation, waste, land use sectors</a:t>
            </a:r>
          </a:p>
          <a:p>
            <a:pPr marL="171450" indent="-171450" eaLnBrk="1" hangingPunct="1">
              <a:buFont typeface="Arial" panose="020B0604020202020204" pitchFamily="34" charset="0"/>
              <a:buChar char="•"/>
            </a:pPr>
            <a:r>
              <a:rPr lang="en-US" altLang="en-US" dirty="0" smtClean="0">
                <a:solidFill>
                  <a:schemeClr val="bg1"/>
                </a:solidFill>
                <a:latin typeface="Berlin Sans FB Demi" pitchFamily="34" charset="0"/>
              </a:rPr>
              <a:t>Built</a:t>
            </a:r>
            <a:r>
              <a:rPr lang="en-US" altLang="en-US" baseline="0" dirty="0" smtClean="0">
                <a:solidFill>
                  <a:schemeClr val="bg1"/>
                </a:solidFill>
                <a:latin typeface="Berlin Sans FB Demi" pitchFamily="34" charset="0"/>
              </a:rPr>
              <a:t> community capacity:</a:t>
            </a:r>
          </a:p>
          <a:p>
            <a:pPr marL="628650" lvl="1" indent="-171450" eaLnBrk="1" hangingPunct="1">
              <a:buFont typeface="Arial" panose="020B0604020202020204" pitchFamily="34" charset="0"/>
              <a:buChar char="•"/>
            </a:pPr>
            <a:r>
              <a:rPr lang="en-US" altLang="en-US" baseline="0" dirty="0" smtClean="0">
                <a:solidFill>
                  <a:schemeClr val="bg1"/>
                </a:solidFill>
                <a:latin typeface="Berlin Sans FB Demi" pitchFamily="34" charset="0"/>
              </a:rPr>
              <a:t>training in how to prepare the inventory and plan</a:t>
            </a:r>
          </a:p>
          <a:p>
            <a:pPr marL="628650" lvl="1" indent="-171450" eaLnBrk="1" hangingPunct="1">
              <a:buFont typeface="Arial" panose="020B0604020202020204" pitchFamily="34" charset="0"/>
              <a:buChar char="•"/>
            </a:pPr>
            <a:r>
              <a:rPr lang="en-US" altLang="en-US" baseline="0" dirty="0" smtClean="0">
                <a:solidFill>
                  <a:schemeClr val="bg1"/>
                </a:solidFill>
                <a:latin typeface="Berlin Sans FB Demi" pitchFamily="34" charset="0"/>
              </a:rPr>
              <a:t>education on best practices</a:t>
            </a:r>
          </a:p>
          <a:p>
            <a:pPr marL="628650" lvl="1" indent="-171450" eaLnBrk="1" hangingPunct="1">
              <a:buFont typeface="Arial" panose="020B0604020202020204" pitchFamily="34" charset="0"/>
              <a:buChar char="•"/>
            </a:pPr>
            <a:r>
              <a:rPr lang="en-US" altLang="en-US" baseline="0" dirty="0" smtClean="0">
                <a:solidFill>
                  <a:schemeClr val="bg1"/>
                </a:solidFill>
                <a:latin typeface="Berlin Sans FB Demi" pitchFamily="34" charset="0"/>
              </a:rPr>
              <a:t>creation of new data collection and management procedures for tracking energy use and other information</a:t>
            </a:r>
          </a:p>
          <a:p>
            <a:pPr marL="171450" lvl="0" indent="-171450" eaLnBrk="1" hangingPunct="1">
              <a:buFont typeface="Arial" panose="020B0604020202020204" pitchFamily="34" charset="0"/>
              <a:buChar char="•"/>
            </a:pPr>
            <a:r>
              <a:rPr lang="en-US" altLang="en-US" baseline="0" dirty="0" smtClean="0">
                <a:solidFill>
                  <a:schemeClr val="bg1"/>
                </a:solidFill>
                <a:latin typeface="Berlin Sans FB Demi" pitchFamily="34" charset="0"/>
              </a:rPr>
              <a:t>A lengthy process (12-18 months) that not only identified clean technologies but also helped to clarify which technologies would be most appropriate in the broader community context</a:t>
            </a:r>
          </a:p>
          <a:p>
            <a:pPr marL="171450" lvl="0" indent="-171450" eaLnBrk="1" hangingPunct="1">
              <a:buFont typeface="Arial" panose="020B0604020202020204" pitchFamily="34" charset="0"/>
              <a:buChar char="•"/>
            </a:pPr>
            <a:r>
              <a:rPr lang="en-US" altLang="en-US" baseline="0" dirty="0" smtClean="0">
                <a:solidFill>
                  <a:schemeClr val="bg1"/>
                </a:solidFill>
                <a:latin typeface="Berlin Sans FB Demi" pitchFamily="34" charset="0"/>
              </a:rPr>
              <a:t>Set the goals for both the projects and community action</a:t>
            </a:r>
            <a:endParaRPr lang="en-US" altLang="en-US" dirty="0" smtClean="0">
              <a:solidFill>
                <a:schemeClr val="bg1"/>
              </a:solidFill>
              <a:latin typeface="Berlin Sans FB Demi" pitchFamily="34" charset="0"/>
            </a:endParaRP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61E2ED6-B429-4C66-8F61-D938027FFA3B}" type="slidenum">
              <a:rPr lang="en-US" altLang="en-US" sz="1300" smtClean="0">
                <a:latin typeface="Arial" pitchFamily="34" charset="0"/>
                <a:cs typeface="Arial" pitchFamily="34" charset="0"/>
              </a:rPr>
              <a:pPr eaLnBrk="1" hangingPunct="1">
                <a:spcBef>
                  <a:spcPct val="0"/>
                </a:spcBef>
              </a:pPr>
              <a:t>7</a:t>
            </a:fld>
            <a:endParaRPr lang="en-US" altLang="en-US" sz="1300" smtClean="0">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n-US" altLang="en-US" smtClean="0"/>
              <a:t>Convert GHG emissions MTCO2e into meaningful equivalents that most residents can appreciate – barrels of oil, number of cars removed, trees planted, etc.</a:t>
            </a:r>
          </a:p>
          <a:p>
            <a:pPr marL="171450" indent="-171450">
              <a:buFontTx/>
              <a:buChar char="•"/>
            </a:pPr>
            <a:r>
              <a:rPr lang="en-US" altLang="en-US" smtClean="0"/>
              <a:t>Solar PV monitors at Town Hall and on website</a:t>
            </a: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0F566CB-8B7F-4F7B-A19C-776F0D0E910A}" type="slidenum">
              <a:rPr lang="en-US" altLang="en-US" sz="1300" smtClean="0">
                <a:latin typeface="Arial" pitchFamily="34" charset="0"/>
                <a:cs typeface="Arial" pitchFamily="34" charset="0"/>
              </a:rPr>
              <a:pPr eaLnBrk="1" hangingPunct="1">
                <a:spcBef>
                  <a:spcPct val="0"/>
                </a:spcBef>
              </a:pPr>
              <a:t>8</a:t>
            </a:fld>
            <a:endParaRPr lang="en-US" altLang="en-US" sz="1300" smtClean="0">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2" indent="-171450">
              <a:buFontTx/>
              <a:buChar char="•"/>
            </a:pPr>
            <a:r>
              <a:rPr lang="en-US" altLang="en-US" smtClean="0"/>
              <a:t>interpret/translate technical language and analysis</a:t>
            </a:r>
          </a:p>
          <a:p>
            <a:pPr marL="171450" lvl="2" indent="-171450">
              <a:buFontTx/>
              <a:buChar char="•"/>
            </a:pPr>
            <a:r>
              <a:rPr lang="en-US" altLang="en-US" smtClean="0"/>
              <a:t>Engineers vs. planners</a:t>
            </a:r>
          </a:p>
          <a:p>
            <a:endParaRPr lang="en-US" altLang="en-US"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E1E7A32-205C-4E1D-9EE8-83485A4B3457}" type="slidenum">
              <a:rPr lang="en-US" altLang="en-US" sz="1300" smtClean="0">
                <a:latin typeface="Arial" pitchFamily="34" charset="0"/>
                <a:cs typeface="Arial" pitchFamily="34" charset="0"/>
              </a:rPr>
              <a:pPr eaLnBrk="1" hangingPunct="1">
                <a:spcBef>
                  <a:spcPct val="0"/>
                </a:spcBef>
              </a:pPr>
              <a:t>9</a:t>
            </a:fld>
            <a:endParaRPr lang="en-US" altLang="en-US" sz="1300" smtClean="0">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2">
              <a:buFontTx/>
              <a:buChar char="•"/>
            </a:pPr>
            <a:r>
              <a:rPr lang="en-US" altLang="en-US" smtClean="0"/>
              <a:t>  Asking the right questions of contractor </a:t>
            </a:r>
          </a:p>
          <a:p>
            <a:pPr marL="0" lvl="2">
              <a:buFontTx/>
              <a:buChar char="•"/>
            </a:pPr>
            <a:r>
              <a:rPr lang="en-US" altLang="en-US" smtClean="0"/>
              <a:t>  Clarify/challenge assumptions – pushing the envelope on solar, heat exchangers, electric zamboni</a:t>
            </a:r>
          </a:p>
          <a:p>
            <a:pPr marL="0" lvl="2">
              <a:buFontTx/>
              <a:buChar char="•"/>
            </a:pPr>
            <a:r>
              <a:rPr lang="en-US" altLang="en-US" smtClean="0"/>
              <a:t>  GOOD ROLE FOR PLANNERS! Don’t leave it to the engineers!</a:t>
            </a:r>
          </a:p>
          <a:p>
            <a:endParaRPr lang="en-US" altLang="en-US" smtClean="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7B50E9-A771-48E3-9E79-BA1856719DC7}" type="slidenum">
              <a:rPr lang="en-US" altLang="en-US" sz="1300" smtClean="0">
                <a:latin typeface="Arial" pitchFamily="34" charset="0"/>
                <a:cs typeface="Arial" pitchFamily="34" charset="0"/>
              </a:rPr>
              <a:pPr eaLnBrk="1" hangingPunct="1">
                <a:spcBef>
                  <a:spcPct val="0"/>
                </a:spcBef>
              </a:pPr>
              <a:t>10</a:t>
            </a:fld>
            <a:endParaRPr lang="en-US" altLang="en-US" sz="1300" smtClean="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33B4B6C-BB58-4036-9A3D-90FAF0ECC1ED}" type="datetime1">
              <a:rPr lang="en-US"/>
              <a:pPr>
                <a:defRPr/>
              </a:pPr>
              <a:t>4/10/2014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BAC578F-F325-42D7-BA21-D8FF383AB2F7}" type="slidenum">
              <a:rPr lang="en-US"/>
              <a:pPr>
                <a:defRPr/>
              </a:pPr>
              <a:t>‹#›</a:t>
            </a:fld>
            <a:endParaRPr lang="en-US"/>
          </a:p>
        </p:txBody>
      </p:sp>
    </p:spTree>
    <p:extLst>
      <p:ext uri="{BB962C8B-B14F-4D97-AF65-F5344CB8AC3E}">
        <p14:creationId xmlns:p14="http://schemas.microsoft.com/office/powerpoint/2010/main" val="22406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E607260-12AD-4E71-8331-6F8904AAB281}" type="datetime1">
              <a:rPr lang="en-US"/>
              <a:pPr>
                <a:defRPr/>
              </a:pPr>
              <a:t>4/10/2014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ACA1E1A-8F98-4BCD-AFB8-D71EA903E79D}" type="slidenum">
              <a:rPr lang="en-US"/>
              <a:pPr>
                <a:defRPr/>
              </a:pPr>
              <a:t>‹#›</a:t>
            </a:fld>
            <a:endParaRPr lang="en-US"/>
          </a:p>
        </p:txBody>
      </p:sp>
    </p:spTree>
    <p:extLst>
      <p:ext uri="{BB962C8B-B14F-4D97-AF65-F5344CB8AC3E}">
        <p14:creationId xmlns:p14="http://schemas.microsoft.com/office/powerpoint/2010/main" val="1629820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EBDB8D5-483D-4E90-9CE9-15C00A69417C}" type="datetime1">
              <a:rPr lang="en-US"/>
              <a:pPr>
                <a:defRPr/>
              </a:pPr>
              <a:t>4/10/2014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B479C6-C0B9-4FD6-A66B-60E44911CD18}" type="slidenum">
              <a:rPr lang="en-US"/>
              <a:pPr>
                <a:defRPr/>
              </a:pPr>
              <a:t>‹#›</a:t>
            </a:fld>
            <a:endParaRPr lang="en-US"/>
          </a:p>
        </p:txBody>
      </p:sp>
    </p:spTree>
    <p:extLst>
      <p:ext uri="{BB962C8B-B14F-4D97-AF65-F5344CB8AC3E}">
        <p14:creationId xmlns:p14="http://schemas.microsoft.com/office/powerpoint/2010/main" val="3555966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DD6CD6B-71E1-4E21-8B64-A34E4C601808}" type="datetime1">
              <a:rPr lang="en-US"/>
              <a:pPr>
                <a:defRPr/>
              </a:pPr>
              <a:t>4/10/2014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B25E0E-A81C-48F6-8A2C-B2A3F923C7D7}" type="slidenum">
              <a:rPr lang="en-US"/>
              <a:pPr>
                <a:defRPr/>
              </a:pPr>
              <a:t>‹#›</a:t>
            </a:fld>
            <a:endParaRPr lang="en-US"/>
          </a:p>
        </p:txBody>
      </p:sp>
    </p:spTree>
    <p:extLst>
      <p:ext uri="{BB962C8B-B14F-4D97-AF65-F5344CB8AC3E}">
        <p14:creationId xmlns:p14="http://schemas.microsoft.com/office/powerpoint/2010/main" val="800736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E3116AE-6AF2-47A7-8B76-DEA9E3B9A6E8}" type="datetime1">
              <a:rPr lang="en-US"/>
              <a:pPr>
                <a:defRPr/>
              </a:pPr>
              <a:t>4/10/2014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83F1D4-4B63-4CD6-BD16-6C17C8F2AB8E}" type="slidenum">
              <a:rPr lang="en-US"/>
              <a:pPr>
                <a:defRPr/>
              </a:pPr>
              <a:t>‹#›</a:t>
            </a:fld>
            <a:endParaRPr lang="en-US"/>
          </a:p>
        </p:txBody>
      </p:sp>
    </p:spTree>
    <p:extLst>
      <p:ext uri="{BB962C8B-B14F-4D97-AF65-F5344CB8AC3E}">
        <p14:creationId xmlns:p14="http://schemas.microsoft.com/office/powerpoint/2010/main" val="3160809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1B0AD26-B850-424C-8CE3-31A92842CE6D}" type="datetime1">
              <a:rPr lang="en-US"/>
              <a:pPr>
                <a:defRPr/>
              </a:pPr>
              <a:t>4/10/2014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689B29A-CF0E-4BCF-828C-438619C8D98E}" type="slidenum">
              <a:rPr lang="en-US"/>
              <a:pPr>
                <a:defRPr/>
              </a:pPr>
              <a:t>‹#›</a:t>
            </a:fld>
            <a:endParaRPr lang="en-US"/>
          </a:p>
        </p:txBody>
      </p:sp>
    </p:spTree>
    <p:extLst>
      <p:ext uri="{BB962C8B-B14F-4D97-AF65-F5344CB8AC3E}">
        <p14:creationId xmlns:p14="http://schemas.microsoft.com/office/powerpoint/2010/main" val="2355654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956C659-63E5-464B-80A7-C3FCCB3F0406}" type="datetime1">
              <a:rPr lang="en-US"/>
              <a:pPr>
                <a:defRPr/>
              </a:pPr>
              <a:t>4/10/2014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133FA97-FAE7-4A51-99FF-B26A6255AF41}" type="slidenum">
              <a:rPr lang="en-US"/>
              <a:pPr>
                <a:defRPr/>
              </a:pPr>
              <a:t>‹#›</a:t>
            </a:fld>
            <a:endParaRPr lang="en-US"/>
          </a:p>
        </p:txBody>
      </p:sp>
    </p:spTree>
    <p:extLst>
      <p:ext uri="{BB962C8B-B14F-4D97-AF65-F5344CB8AC3E}">
        <p14:creationId xmlns:p14="http://schemas.microsoft.com/office/powerpoint/2010/main" val="2659938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F9A2452-967F-4262-96C6-FDCD193B81C9}" type="datetime1">
              <a:rPr lang="en-US"/>
              <a:pPr>
                <a:defRPr/>
              </a:pPr>
              <a:t>4/10/2014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F3F9CAF-8D07-4DD0-9EA2-4E0D644ADCF2}" type="slidenum">
              <a:rPr lang="en-US"/>
              <a:pPr>
                <a:defRPr/>
              </a:pPr>
              <a:t>‹#›</a:t>
            </a:fld>
            <a:endParaRPr lang="en-US"/>
          </a:p>
        </p:txBody>
      </p:sp>
    </p:spTree>
    <p:extLst>
      <p:ext uri="{BB962C8B-B14F-4D97-AF65-F5344CB8AC3E}">
        <p14:creationId xmlns:p14="http://schemas.microsoft.com/office/powerpoint/2010/main" val="4260920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BFFBAFC-75C5-4F1C-993E-B808BFECFA85}" type="datetime1">
              <a:rPr lang="en-US"/>
              <a:pPr>
                <a:defRPr/>
              </a:pPr>
              <a:t>4/10/2014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186A552-8EB6-4C8C-83E9-B25B29AB79B5}" type="slidenum">
              <a:rPr lang="en-US"/>
              <a:pPr>
                <a:defRPr/>
              </a:pPr>
              <a:t>‹#›</a:t>
            </a:fld>
            <a:endParaRPr lang="en-US"/>
          </a:p>
        </p:txBody>
      </p:sp>
    </p:spTree>
    <p:extLst>
      <p:ext uri="{BB962C8B-B14F-4D97-AF65-F5344CB8AC3E}">
        <p14:creationId xmlns:p14="http://schemas.microsoft.com/office/powerpoint/2010/main" val="564766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CA5150B-CB61-4EF3-A5D5-764850644573}" type="datetime1">
              <a:rPr lang="en-US"/>
              <a:pPr>
                <a:defRPr/>
              </a:pPr>
              <a:t>4/10/2014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8739344-3432-4B34-9DA1-246D112B592F}" type="slidenum">
              <a:rPr lang="en-US"/>
              <a:pPr>
                <a:defRPr/>
              </a:pPr>
              <a:t>‹#›</a:t>
            </a:fld>
            <a:endParaRPr lang="en-US"/>
          </a:p>
        </p:txBody>
      </p:sp>
    </p:spTree>
    <p:extLst>
      <p:ext uri="{BB962C8B-B14F-4D97-AF65-F5344CB8AC3E}">
        <p14:creationId xmlns:p14="http://schemas.microsoft.com/office/powerpoint/2010/main" val="4261682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E09C3E9-2179-471F-85C7-F9F224501BD2}" type="datetime1">
              <a:rPr lang="en-US"/>
              <a:pPr>
                <a:defRPr/>
              </a:pPr>
              <a:t>4/10/2014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46042C5-DA34-4F47-8BE4-0378F6F31222}" type="slidenum">
              <a:rPr lang="en-US"/>
              <a:pPr>
                <a:defRPr/>
              </a:pPr>
              <a:t>‹#›</a:t>
            </a:fld>
            <a:endParaRPr lang="en-US"/>
          </a:p>
        </p:txBody>
      </p:sp>
    </p:spTree>
    <p:extLst>
      <p:ext uri="{BB962C8B-B14F-4D97-AF65-F5344CB8AC3E}">
        <p14:creationId xmlns:p14="http://schemas.microsoft.com/office/powerpoint/2010/main" val="3455466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54D9420-D76E-4761-8669-2D1219A915CC}" type="datetime1">
              <a:rPr lang="en-US"/>
              <a:pPr>
                <a:defRPr/>
              </a:pPr>
              <a:t>4/10/2014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25FEAB-F594-470F-869B-FAAAD009F131}" type="slidenum">
              <a:rPr lang="en-US"/>
              <a:pPr>
                <a:defRPr/>
              </a:pPr>
              <a:t>‹#›</a:t>
            </a:fld>
            <a:endParaRPr lang="en-US"/>
          </a:p>
        </p:txBody>
      </p:sp>
    </p:spTree>
    <p:extLst>
      <p:ext uri="{BB962C8B-B14F-4D97-AF65-F5344CB8AC3E}">
        <p14:creationId xmlns:p14="http://schemas.microsoft.com/office/powerpoint/2010/main" val="624286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C573206-AEFE-4294-BA2B-C7C8903595CB}" type="datetime1">
              <a:rPr lang="en-US"/>
              <a:pPr>
                <a:defRPr/>
              </a:pPr>
              <a:t>4/10/2014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DA518B0-EE93-4E87-9EF9-5413F0AFE236}" type="slidenum">
              <a:rPr lang="en-US"/>
              <a:pPr>
                <a:defRPr/>
              </a:pPr>
              <a:t>‹#›</a:t>
            </a:fld>
            <a:endParaRPr lang="en-US"/>
          </a:p>
        </p:txBody>
      </p:sp>
    </p:spTree>
    <p:extLst>
      <p:ext uri="{BB962C8B-B14F-4D97-AF65-F5344CB8AC3E}">
        <p14:creationId xmlns:p14="http://schemas.microsoft.com/office/powerpoint/2010/main" val="3862041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2F7216D-FF91-43F5-AE88-1C2495405055}" type="datetime1">
              <a:rPr lang="en-US"/>
              <a:pPr>
                <a:defRPr/>
              </a:pPr>
              <a:t>4/10/2014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7FD85B-E5DB-4EFF-A58B-7F41090E561E}" type="slidenum">
              <a:rPr lang="en-US"/>
              <a:pPr>
                <a:defRPr/>
              </a:pPr>
              <a:t>‹#›</a:t>
            </a:fld>
            <a:endParaRPr lang="en-US"/>
          </a:p>
        </p:txBody>
      </p:sp>
    </p:spTree>
    <p:extLst>
      <p:ext uri="{BB962C8B-B14F-4D97-AF65-F5344CB8AC3E}">
        <p14:creationId xmlns:p14="http://schemas.microsoft.com/office/powerpoint/2010/main" val="3157873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9190A1-034D-468F-B518-0D1C8319C0B6}" type="datetime1">
              <a:rPr lang="en-US"/>
              <a:pPr>
                <a:defRPr/>
              </a:pPr>
              <a:t>4/10/2014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2AD009-C06C-47AF-B5B2-20DF55DB085C}" type="slidenum">
              <a:rPr lang="en-US"/>
              <a:pPr>
                <a:defRPr/>
              </a:pPr>
              <a:t>‹#›</a:t>
            </a:fld>
            <a:endParaRPr lang="en-US"/>
          </a:p>
        </p:txBody>
      </p:sp>
    </p:spTree>
    <p:extLst>
      <p:ext uri="{BB962C8B-B14F-4D97-AF65-F5344CB8AC3E}">
        <p14:creationId xmlns:p14="http://schemas.microsoft.com/office/powerpoint/2010/main" val="340751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899CBEE-3931-47F4-B30B-04609632EEA4}" type="datetime1">
              <a:rPr lang="en-US"/>
              <a:pPr>
                <a:defRPr/>
              </a:pPr>
              <a:t>4/10/2014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63BA92-BF10-4A3A-8C95-104EC0BE9546}" type="slidenum">
              <a:rPr lang="en-US"/>
              <a:pPr>
                <a:defRPr/>
              </a:pPr>
              <a:t>‹#›</a:t>
            </a:fld>
            <a:endParaRPr lang="en-US"/>
          </a:p>
        </p:txBody>
      </p:sp>
    </p:spTree>
    <p:extLst>
      <p:ext uri="{BB962C8B-B14F-4D97-AF65-F5344CB8AC3E}">
        <p14:creationId xmlns:p14="http://schemas.microsoft.com/office/powerpoint/2010/main" val="4288855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9030DE5-3E5B-4FF1-95AF-B85A552CD3C0}" type="datetime1">
              <a:rPr lang="en-US"/>
              <a:pPr>
                <a:defRPr/>
              </a:pPr>
              <a:t>4/10/2014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D41C740-164E-4B71-8F88-9AD40736BB95}" type="slidenum">
              <a:rPr lang="en-US"/>
              <a:pPr>
                <a:defRPr/>
              </a:pPr>
              <a:t>‹#›</a:t>
            </a:fld>
            <a:endParaRPr lang="en-US"/>
          </a:p>
        </p:txBody>
      </p:sp>
    </p:spTree>
    <p:extLst>
      <p:ext uri="{BB962C8B-B14F-4D97-AF65-F5344CB8AC3E}">
        <p14:creationId xmlns:p14="http://schemas.microsoft.com/office/powerpoint/2010/main" val="1404392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1DE8A39-DC9D-4DFC-8622-2E1049F76D38}" type="datetime1">
              <a:rPr lang="en-US"/>
              <a:pPr>
                <a:defRPr/>
              </a:pPr>
              <a:t>4/10/2014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F54EF09-69F9-483D-82AB-ED30070FE48E}" type="slidenum">
              <a:rPr lang="en-US"/>
              <a:pPr>
                <a:defRPr/>
              </a:pPr>
              <a:t>‹#›</a:t>
            </a:fld>
            <a:endParaRPr lang="en-US"/>
          </a:p>
        </p:txBody>
      </p:sp>
    </p:spTree>
    <p:extLst>
      <p:ext uri="{BB962C8B-B14F-4D97-AF65-F5344CB8AC3E}">
        <p14:creationId xmlns:p14="http://schemas.microsoft.com/office/powerpoint/2010/main" val="805285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4C4DEC6-F367-4216-9FA6-E1557C53BA44}" type="datetime1">
              <a:rPr lang="en-US"/>
              <a:pPr>
                <a:defRPr/>
              </a:pPr>
              <a:t>4/10/2014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93D8AC3-2E87-437C-B4FE-17045045E5F3}" type="slidenum">
              <a:rPr lang="en-US"/>
              <a:pPr>
                <a:defRPr/>
              </a:pPr>
              <a:t>‹#›</a:t>
            </a:fld>
            <a:endParaRPr lang="en-US"/>
          </a:p>
        </p:txBody>
      </p:sp>
    </p:spTree>
    <p:extLst>
      <p:ext uri="{BB962C8B-B14F-4D97-AF65-F5344CB8AC3E}">
        <p14:creationId xmlns:p14="http://schemas.microsoft.com/office/powerpoint/2010/main" val="1066416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D9CC347-82C3-4378-B496-6B8875008844}" type="datetime1">
              <a:rPr lang="en-US"/>
              <a:pPr>
                <a:defRPr/>
              </a:pPr>
              <a:t>4/10/2014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9561B4E-3EE6-44AF-A3C7-F66D98DF4261}" type="slidenum">
              <a:rPr lang="en-US"/>
              <a:pPr>
                <a:defRPr/>
              </a:pPr>
              <a:t>‹#›</a:t>
            </a:fld>
            <a:endParaRPr lang="en-US"/>
          </a:p>
        </p:txBody>
      </p:sp>
    </p:spTree>
    <p:extLst>
      <p:ext uri="{BB962C8B-B14F-4D97-AF65-F5344CB8AC3E}">
        <p14:creationId xmlns:p14="http://schemas.microsoft.com/office/powerpoint/2010/main" val="3629169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AC2D024-ED28-4562-851C-2271F05D6BA7}" type="datetime1">
              <a:rPr lang="en-US"/>
              <a:pPr>
                <a:defRPr/>
              </a:pPr>
              <a:t>4/10/2014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E8347E4-178F-4A7A-AA53-935ADDE1F835}" type="slidenum">
              <a:rPr lang="en-US"/>
              <a:pPr>
                <a:defRPr/>
              </a:pPr>
              <a:t>‹#›</a:t>
            </a:fld>
            <a:endParaRPr lang="en-US"/>
          </a:p>
        </p:txBody>
      </p:sp>
    </p:spTree>
    <p:extLst>
      <p:ext uri="{BB962C8B-B14F-4D97-AF65-F5344CB8AC3E}">
        <p14:creationId xmlns:p14="http://schemas.microsoft.com/office/powerpoint/2010/main" val="654622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2F22CB-B02A-4E29-93CC-D5C4D42A4224}" type="datetime1">
              <a:rPr lang="en-US"/>
              <a:pPr>
                <a:defRPr/>
              </a:pPr>
              <a:t>4/10/2014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02D430-F871-4574-9650-47E1E7B7D6BD}" type="slidenum">
              <a:rPr lang="en-US"/>
              <a:pPr>
                <a:defRPr/>
              </a:pPr>
              <a:t>‹#›</a:t>
            </a:fld>
            <a:endParaRPr lang="en-US"/>
          </a:p>
        </p:txBody>
      </p:sp>
    </p:spTree>
    <p:extLst>
      <p:ext uri="{BB962C8B-B14F-4D97-AF65-F5344CB8AC3E}">
        <p14:creationId xmlns:p14="http://schemas.microsoft.com/office/powerpoint/2010/main" val="558189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B29EDBD-2D25-44B2-A88C-D3A97FC69F3D}" type="datetime1">
              <a:rPr lang="en-US"/>
              <a:pPr>
                <a:defRPr/>
              </a:pPr>
              <a:t>4/10/2014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3A4CB1A-BCE5-43E2-BF59-A95DCA4AA6A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6EA51991-F9F1-41A6-8BDF-6B3681AD8679}" type="datetime1">
              <a:rPr lang="en-US"/>
              <a:pPr>
                <a:defRPr/>
              </a:pPr>
              <a:t>4/10/2014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E137D371-77C1-4C10-92C4-9F82799673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 Id="rId9"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1" name="Title 3"/>
          <p:cNvSpPr>
            <a:spLocks noGrp="1"/>
          </p:cNvSpPr>
          <p:nvPr>
            <p:ph type="ctrTitle"/>
          </p:nvPr>
        </p:nvSpPr>
        <p:spPr>
          <a:xfrm>
            <a:off x="1447800" y="3429000"/>
            <a:ext cx="3886200" cy="2514600"/>
          </a:xfrm>
        </p:spPr>
        <p:txBody>
          <a:bodyPr anchor="t"/>
          <a:lstStyle/>
          <a:p>
            <a:pPr algn="l" eaLnBrk="1" hangingPunct="1">
              <a:defRPr/>
            </a:pPr>
            <a:r>
              <a:rPr lang="en-US" sz="2300" b="1" dirty="0" smtClean="0">
                <a:solidFill>
                  <a:srgbClr val="FFFF00"/>
                </a:solidFill>
              </a:rPr>
              <a:t>“Community-Based Energy Development Across the Americas”</a:t>
            </a:r>
            <a:r>
              <a:rPr lang="en-US" sz="2800" dirty="0" smtClean="0">
                <a:solidFill>
                  <a:srgbClr val="FF9900"/>
                </a:solidFill>
              </a:rPr>
              <a:t/>
            </a:r>
            <a:br>
              <a:rPr lang="en-US" sz="2800" dirty="0" smtClean="0">
                <a:solidFill>
                  <a:srgbClr val="FF9900"/>
                </a:solidFill>
              </a:rPr>
            </a:br>
            <a:r>
              <a:rPr lang="en-US" sz="2400" b="1" dirty="0" smtClean="0">
                <a:solidFill>
                  <a:schemeClr val="bg1"/>
                </a:solidFill>
              </a:rPr>
              <a:t>April 10, 2014</a:t>
            </a:r>
            <a:br>
              <a:rPr lang="en-US" sz="2400" b="1" dirty="0" smtClean="0">
                <a:solidFill>
                  <a:schemeClr val="bg1"/>
                </a:solidFill>
              </a:rPr>
            </a:br>
            <a:r>
              <a:rPr lang="en-US" sz="1400" dirty="0" smtClean="0">
                <a:solidFill>
                  <a:srgbClr val="FF9900"/>
                </a:solidFill>
              </a:rPr>
              <a:t/>
            </a:r>
            <a:br>
              <a:rPr lang="en-US" sz="1400" dirty="0" smtClean="0">
                <a:solidFill>
                  <a:srgbClr val="FF9900"/>
                </a:solidFill>
              </a:rPr>
            </a:br>
            <a:r>
              <a:rPr lang="en-US" sz="2800" b="1" dirty="0" smtClean="0">
                <a:solidFill>
                  <a:schemeClr val="tx2">
                    <a:lumMod val="75000"/>
                  </a:schemeClr>
                </a:solidFill>
              </a:rPr>
              <a:t>Chris Carrick</a:t>
            </a:r>
            <a:r>
              <a:rPr lang="en-US" sz="2800" dirty="0" smtClean="0">
                <a:solidFill>
                  <a:schemeClr val="bg1">
                    <a:lumMod val="50000"/>
                  </a:schemeClr>
                </a:solidFill>
              </a:rPr>
              <a:t/>
            </a:r>
            <a:br>
              <a:rPr lang="en-US" sz="2800" dirty="0" smtClean="0">
                <a:solidFill>
                  <a:schemeClr val="bg1">
                    <a:lumMod val="50000"/>
                  </a:schemeClr>
                </a:solidFill>
              </a:rPr>
            </a:br>
            <a:r>
              <a:rPr lang="en-US" sz="1800" b="1" dirty="0" smtClean="0">
                <a:solidFill>
                  <a:schemeClr val="bg1"/>
                </a:solidFill>
              </a:rPr>
              <a:t>CNY RPDB Energy Program Manager</a:t>
            </a:r>
            <a:r>
              <a:rPr lang="en-US" sz="1800" b="1" dirty="0" smtClean="0">
                <a:solidFill>
                  <a:schemeClr val="bg1">
                    <a:lumMod val="50000"/>
                  </a:schemeClr>
                </a:solidFill>
              </a:rPr>
              <a:t/>
            </a:r>
            <a:br>
              <a:rPr lang="en-US" sz="1800" b="1" dirty="0" smtClean="0">
                <a:solidFill>
                  <a:schemeClr val="bg1">
                    <a:lumMod val="50000"/>
                  </a:schemeClr>
                </a:solidFill>
              </a:rPr>
            </a:br>
            <a:endParaRPr lang="en-US" sz="1800" b="1" dirty="0" smtClean="0">
              <a:solidFill>
                <a:schemeClr val="bg1">
                  <a:lumMod val="50000"/>
                </a:schemeClr>
              </a:solidFill>
            </a:endParaRPr>
          </a:p>
        </p:txBody>
      </p:sp>
      <p:sp>
        <p:nvSpPr>
          <p:cNvPr id="5123" name="Subtitle 2"/>
          <p:cNvSpPr>
            <a:spLocks noGrp="1"/>
          </p:cNvSpPr>
          <p:nvPr>
            <p:ph type="subTitle" idx="1"/>
          </p:nvPr>
        </p:nvSpPr>
        <p:spPr>
          <a:xfrm>
            <a:off x="1447800" y="1981200"/>
            <a:ext cx="4648200" cy="1219200"/>
          </a:xfrm>
        </p:spPr>
        <p:txBody>
          <a:bodyPr/>
          <a:lstStyle/>
          <a:p>
            <a:pPr algn="l" eaLnBrk="1" hangingPunct="1"/>
            <a:r>
              <a:rPr lang="en-US" altLang="en-US" sz="4200" b="1" smtClean="0">
                <a:solidFill>
                  <a:schemeClr val="bg1"/>
                </a:solidFill>
              </a:rPr>
              <a:t>World Urban Forum</a:t>
            </a:r>
          </a:p>
          <a:p>
            <a:pPr algn="l" eaLnBrk="1" hangingPunct="1"/>
            <a:r>
              <a:rPr lang="en-US" altLang="en-US" sz="2400" b="1" smtClean="0">
                <a:solidFill>
                  <a:schemeClr val="bg1"/>
                </a:solidFill>
              </a:rPr>
              <a:t>Medellin, Colombia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5105400"/>
            <a:ext cx="9144000" cy="1752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t="4372"/>
          <a:stretch>
            <a:fillRect/>
          </a:stretch>
        </p:blipFill>
        <p:spPr bwMode="auto">
          <a:xfrm>
            <a:off x="4495800" y="1771650"/>
            <a:ext cx="46482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053ECEF-64BD-4B6B-AD17-FA15FD3348D7}" type="slidenum">
              <a:rPr lang="en-US" smtClean="0"/>
              <a:pPr>
                <a:defRPr/>
              </a:pPr>
              <a:t>10</a:t>
            </a:fld>
            <a:endParaRPr lang="en-US"/>
          </a:p>
        </p:txBody>
      </p:sp>
      <p:pic>
        <p:nvPicPr>
          <p:cNvPr id="2150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616450"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eft Arrow 8"/>
          <p:cNvSpPr/>
          <p:nvPr/>
        </p:nvSpPr>
        <p:spPr>
          <a:xfrm rot="12960000">
            <a:off x="3941763" y="2495550"/>
            <a:ext cx="1733550" cy="750888"/>
          </a:xfrm>
          <a:prstGeom prst="lef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9"/>
          <p:cNvPicPr>
            <a:picLocks noChangeAspect="1"/>
          </p:cNvPicPr>
          <p:nvPr/>
        </p:nvPicPr>
        <p:blipFill>
          <a:blip r:embed="rId5" cstate="print">
            <a:extLst/>
          </a:blip>
          <a:stretch>
            <a:fillRect/>
          </a:stretch>
        </p:blipFill>
        <p:spPr>
          <a:xfrm>
            <a:off x="-1" y="3395663"/>
            <a:ext cx="4616449" cy="346233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Left Arrow 10"/>
          <p:cNvSpPr/>
          <p:nvPr/>
        </p:nvSpPr>
        <p:spPr>
          <a:xfrm rot="19320000">
            <a:off x="3857625" y="3851275"/>
            <a:ext cx="1733550" cy="750888"/>
          </a:xfrm>
          <a:prstGeom prst="lef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3"/>
          <p:cNvSpPr txBox="1">
            <a:spLocks noChangeArrowheads="1"/>
          </p:cNvSpPr>
          <p:nvPr/>
        </p:nvSpPr>
        <p:spPr bwMode="auto">
          <a:xfrm>
            <a:off x="4800600" y="5486400"/>
            <a:ext cx="4495800" cy="914400"/>
          </a:xfrm>
          <a:prstGeom prst="rect">
            <a:avLst/>
          </a:prstGeom>
          <a:noFill/>
          <a:ln w="9525">
            <a:noFill/>
            <a:miter lim="800000"/>
            <a:headEnd/>
            <a:tailEnd/>
          </a:ln>
        </p:spPr>
        <p:txBody>
          <a:bodyPr anchor="b"/>
          <a:lstStyle/>
          <a:p>
            <a:pPr marL="173038" indent="-173038" eaLnBrk="0" hangingPunct="0">
              <a:spcBef>
                <a:spcPct val="20000"/>
              </a:spcBef>
              <a:buFont typeface="Arial" charset="0"/>
              <a:buNone/>
              <a:defRPr/>
            </a:pPr>
            <a:r>
              <a:rPr lang="en-US" sz="3200" b="1" dirty="0">
                <a:solidFill>
                  <a:schemeClr val="bg1"/>
                </a:solidFill>
                <a:latin typeface="Berlin Sans FB Demi" panose="020E0802020502020306" pitchFamily="34" charset="0"/>
                <a:cs typeface="+mn-cs"/>
              </a:rPr>
              <a:t>Expanding the Opportunities</a:t>
            </a:r>
            <a:endParaRPr lang="en-US" sz="3200" b="1" dirty="0">
              <a:solidFill>
                <a:schemeClr val="bg1"/>
              </a:solidFill>
              <a:latin typeface="+mn-lt"/>
              <a:cs typeface="+mn-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8693391-9C21-46C2-85AE-C1C4A80E390C}" type="slidenum">
              <a:rPr lang="en-US" smtClean="0"/>
              <a:pPr>
                <a:defRPr/>
              </a:pPr>
              <a:t>11</a:t>
            </a:fld>
            <a:endParaRPr lang="en-US"/>
          </a:p>
        </p:txBody>
      </p:sp>
      <p:pic>
        <p:nvPicPr>
          <p:cNvPr id="389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blip>
          <a:srcRect r="7895" b="12281"/>
          <a:stretch>
            <a:fillRect/>
          </a:stretch>
        </p:blipFill>
        <p:spPr>
          <a:xfrm>
            <a:off x="91440" y="1066800"/>
            <a:ext cx="2346960" cy="1676400"/>
          </a:xfrm>
          <a:prstGeom prst="flowChartAlternateProcess">
            <a:avLst/>
          </a:prstGeom>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110163"/>
            <a:ext cx="9144000" cy="1752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Slide Number Placeholder 1"/>
          <p:cNvSpPr>
            <a:spLocks noGrp="1"/>
          </p:cNvSpPr>
          <p:nvPr>
            <p:ph type="sldNum" sz="quarter" idx="12"/>
          </p:nvPr>
        </p:nvSpPr>
        <p:spPr/>
        <p:txBody>
          <a:bodyPr/>
          <a:lstStyle/>
          <a:p>
            <a:pPr>
              <a:defRPr/>
            </a:pPr>
            <a:fld id="{0E8BB63A-B3CC-4882-A7A1-E1A88996DCF2}" type="slidenum">
              <a:rPr lang="en-US" smtClean="0"/>
              <a:pPr>
                <a:defRPr/>
              </a:pPr>
              <a:t>12</a:t>
            </a:fld>
            <a:endParaRPr lang="en-US"/>
          </a:p>
        </p:txBody>
      </p:sp>
      <p:pic>
        <p:nvPicPr>
          <p:cNvPr id="39940" name="Picture 2"/>
          <p:cNvPicPr>
            <a:picLocks noChangeAspect="1" noChangeArrowheads="1"/>
          </p:cNvPicPr>
          <p:nvPr/>
        </p:nvPicPr>
        <p:blipFill>
          <a:blip r:embed="rId3">
            <a:extLst>
              <a:ext uri="{28A0092B-C50C-407E-A947-70E740481C1C}">
                <a14:useLocalDpi xmlns:a14="http://schemas.microsoft.com/office/drawing/2010/main" val="0"/>
              </a:ext>
            </a:extLst>
          </a:blip>
          <a:srcRect l="2271" t="35661" r="101" b="4733"/>
          <a:stretch>
            <a:fillRect/>
          </a:stretch>
        </p:blipFill>
        <p:spPr bwMode="auto">
          <a:xfrm>
            <a:off x="2590800" y="0"/>
            <a:ext cx="6553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590800"/>
            <a:ext cx="6553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rved Right Arrow 4"/>
          <p:cNvSpPr/>
          <p:nvPr/>
        </p:nvSpPr>
        <p:spPr>
          <a:xfrm>
            <a:off x="457200" y="1828800"/>
            <a:ext cx="2133600" cy="3200400"/>
          </a:xfrm>
          <a:prstGeom prst="curved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7" name="Rectangle 3"/>
          <p:cNvSpPr txBox="1">
            <a:spLocks noChangeArrowheads="1"/>
          </p:cNvSpPr>
          <p:nvPr/>
        </p:nvSpPr>
        <p:spPr bwMode="auto">
          <a:xfrm>
            <a:off x="76200" y="5562600"/>
            <a:ext cx="2514600" cy="1066800"/>
          </a:xfrm>
          <a:prstGeom prst="rect">
            <a:avLst/>
          </a:prstGeom>
          <a:noFill/>
          <a:ln w="9525">
            <a:noFill/>
            <a:miter lim="800000"/>
            <a:headEnd/>
            <a:tailEnd/>
          </a:ln>
        </p:spPr>
        <p:txBody>
          <a:bodyPr anchor="b"/>
          <a:lstStyle/>
          <a:p>
            <a:pPr marL="173038" indent="-173038" eaLnBrk="0" hangingPunct="0">
              <a:spcBef>
                <a:spcPct val="20000"/>
              </a:spcBef>
              <a:buFont typeface="Arial" charset="0"/>
              <a:buNone/>
              <a:defRPr/>
            </a:pPr>
            <a:r>
              <a:rPr lang="en-US" sz="2800" b="1" dirty="0">
                <a:solidFill>
                  <a:schemeClr val="bg1"/>
                </a:solidFill>
                <a:latin typeface="Berlin Sans FB Demi" panose="020E0802020502020306" pitchFamily="34" charset="0"/>
                <a:cs typeface="+mn-cs"/>
              </a:rPr>
              <a:t>Creating new opportunities</a:t>
            </a:r>
            <a:endParaRPr lang="en-US" sz="2800" b="1" dirty="0">
              <a:solidFill>
                <a:schemeClr val="bg1"/>
              </a:solidFill>
              <a:latin typeface="+mn-lt"/>
              <a:cs typeface="+mn-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http://sustainableskaneateles.files.wordpress.com/2013/09/dsc_08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803525"/>
            <a:ext cx="47244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5943600"/>
            <a:ext cx="9144000" cy="91916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Slide Number Placeholder 1"/>
          <p:cNvSpPr>
            <a:spLocks noGrp="1"/>
          </p:cNvSpPr>
          <p:nvPr>
            <p:ph type="sldNum" sz="quarter" idx="12"/>
          </p:nvPr>
        </p:nvSpPr>
        <p:spPr/>
        <p:txBody>
          <a:bodyPr/>
          <a:lstStyle/>
          <a:p>
            <a:pPr>
              <a:defRPr/>
            </a:pPr>
            <a:fld id="{EFE41B49-7B45-49F5-BE0A-82914EAB8302}" type="slidenum">
              <a:rPr lang="en-US" smtClean="0"/>
              <a:pPr>
                <a:defRPr/>
              </a:pPr>
              <a:t>13</a:t>
            </a:fld>
            <a:endParaRPr lang="en-US"/>
          </a:p>
        </p:txBody>
      </p:sp>
      <p:pic>
        <p:nvPicPr>
          <p:cNvPr id="27653" name="Picture 2"/>
          <p:cNvPicPr>
            <a:picLocks noChangeAspect="1" noChangeArrowheads="1"/>
          </p:cNvPicPr>
          <p:nvPr/>
        </p:nvPicPr>
        <p:blipFill>
          <a:blip r:embed="rId4">
            <a:extLst>
              <a:ext uri="{28A0092B-C50C-407E-A947-70E740481C1C}">
                <a14:useLocalDpi xmlns:a14="http://schemas.microsoft.com/office/drawing/2010/main" val="0"/>
              </a:ext>
            </a:extLst>
          </a:blip>
          <a:srcRect t="16216" r="676"/>
          <a:stretch>
            <a:fillRect/>
          </a:stretch>
        </p:blipFill>
        <p:spPr bwMode="auto">
          <a:xfrm>
            <a:off x="0" y="0"/>
            <a:ext cx="495300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0"/>
            <a:ext cx="4191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8" descr="http://sustainableskaneateles.files.wordpress.com/2013/08/img_1941.jpg"/>
          <p:cNvPicPr>
            <a:picLocks noChangeAspect="1" noChangeArrowheads="1"/>
          </p:cNvPicPr>
          <p:nvPr/>
        </p:nvPicPr>
        <p:blipFill>
          <a:blip r:embed="rId6">
            <a:extLst>
              <a:ext uri="{28A0092B-C50C-407E-A947-70E740481C1C}">
                <a14:useLocalDpi xmlns:a14="http://schemas.microsoft.com/office/drawing/2010/main" val="0"/>
              </a:ext>
            </a:extLst>
          </a:blip>
          <a:srcRect t="7317"/>
          <a:stretch>
            <a:fillRect/>
          </a:stretch>
        </p:blipFill>
        <p:spPr bwMode="auto">
          <a:xfrm>
            <a:off x="0" y="2819400"/>
            <a:ext cx="4724400" cy="316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4"/>
          <p:cNvPicPr>
            <a:picLocks noChangeAspect="1" noChangeArrowheads="1"/>
          </p:cNvPicPr>
          <p:nvPr/>
        </p:nvPicPr>
        <p:blipFill>
          <a:blip r:embed="rId7">
            <a:extLst>
              <a:ext uri="{28A0092B-C50C-407E-A947-70E740481C1C}">
                <a14:useLocalDpi xmlns:a14="http://schemas.microsoft.com/office/drawing/2010/main" val="0"/>
              </a:ext>
            </a:extLst>
          </a:blip>
          <a:srcRect b="19048"/>
          <a:stretch>
            <a:fillRect/>
          </a:stretch>
        </p:blipFill>
        <p:spPr bwMode="auto">
          <a:xfrm>
            <a:off x="0" y="0"/>
            <a:ext cx="495300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7" descr="EnergyInnovators_Cover.jpg"/>
          <p:cNvPicPr>
            <a:picLocks noChangeAspect="1" noChangeArrowheads="1"/>
          </p:cNvPicPr>
          <p:nvPr/>
        </p:nvPicPr>
        <p:blipFill>
          <a:blip r:embed="rId8">
            <a:extLst>
              <a:ext uri="{28A0092B-C50C-407E-A947-70E740481C1C}">
                <a14:useLocalDpi xmlns:a14="http://schemas.microsoft.com/office/drawing/2010/main" val="0"/>
              </a:ext>
            </a:extLst>
          </a:blip>
          <a:srcRect l="6796" t="11508" r="6429" b="4182"/>
          <a:stretch>
            <a:fillRect/>
          </a:stretch>
        </p:blipFill>
        <p:spPr bwMode="auto">
          <a:xfrm>
            <a:off x="3810000" y="685800"/>
            <a:ext cx="18288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Box 9"/>
          <p:cNvSpPr txBox="1">
            <a:spLocks noChangeArrowheads="1"/>
          </p:cNvSpPr>
          <p:nvPr/>
        </p:nvSpPr>
        <p:spPr bwMode="auto">
          <a:xfrm>
            <a:off x="0" y="6172200"/>
            <a:ext cx="868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800" b="1">
                <a:solidFill>
                  <a:schemeClr val="bg1"/>
                </a:solidFill>
                <a:latin typeface="Berlin Sans FB Demi" pitchFamily="34" charset="0"/>
              </a:rPr>
              <a:t>Leverage Municipal Success for Community Outreach</a:t>
            </a:r>
          </a:p>
        </p:txBody>
      </p:sp>
      <p:pic>
        <p:nvPicPr>
          <p:cNvPr id="27659" name="Picture 10" descr="http://sustainableskaneateles.files.wordpress.com/2013/09/energy-tour-lawn-sign-9-1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0" y="29718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700" y="6019800"/>
            <a:ext cx="9144000" cy="84296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Slide Number Placeholder 1"/>
          <p:cNvSpPr>
            <a:spLocks noGrp="1"/>
          </p:cNvSpPr>
          <p:nvPr>
            <p:ph type="sldNum" sz="quarter" idx="12"/>
          </p:nvPr>
        </p:nvSpPr>
        <p:spPr/>
        <p:txBody>
          <a:bodyPr/>
          <a:lstStyle/>
          <a:p>
            <a:pPr>
              <a:defRPr/>
            </a:pPr>
            <a:fld id="{BFFCEC4A-5ECE-40D9-9C47-94F4F9D7E09C}" type="slidenum">
              <a:rPr lang="en-US" smtClean="0"/>
              <a:pPr>
                <a:defRPr/>
              </a:pPr>
              <a:t>14</a:t>
            </a:fld>
            <a:endParaRPr lang="en-US"/>
          </a:p>
        </p:txBody>
      </p:sp>
      <p:pic>
        <p:nvPicPr>
          <p:cNvPr id="28676" name="Picture 3"/>
          <p:cNvPicPr>
            <a:picLocks noChangeAspect="1" noChangeArrowheads="1"/>
          </p:cNvPicPr>
          <p:nvPr/>
        </p:nvPicPr>
        <p:blipFill>
          <a:blip r:embed="rId3">
            <a:extLst>
              <a:ext uri="{28A0092B-C50C-407E-A947-70E740481C1C}">
                <a14:useLocalDpi xmlns:a14="http://schemas.microsoft.com/office/drawing/2010/main" val="0"/>
              </a:ext>
            </a:extLst>
          </a:blip>
          <a:srcRect b="7578"/>
          <a:stretch>
            <a:fillRect/>
          </a:stretch>
        </p:blipFill>
        <p:spPr bwMode="auto">
          <a:xfrm>
            <a:off x="566738" y="0"/>
            <a:ext cx="8043862"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9"/>
          <p:cNvSpPr txBox="1">
            <a:spLocks noChangeArrowheads="1"/>
          </p:cNvSpPr>
          <p:nvPr/>
        </p:nvSpPr>
        <p:spPr bwMode="auto">
          <a:xfrm>
            <a:off x="76200" y="6172200"/>
            <a:ext cx="83058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3000" b="1">
                <a:solidFill>
                  <a:schemeClr val="bg1"/>
                </a:solidFill>
                <a:latin typeface="Berlin Sans FB Demi" pitchFamily="34" charset="0"/>
              </a:rPr>
              <a:t>Creating a Constituency for Change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4800600" cy="58674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11" name="TextBox 10"/>
          <p:cNvSpPr txBox="1">
            <a:spLocks noChangeArrowheads="1"/>
          </p:cNvSpPr>
          <p:nvPr/>
        </p:nvSpPr>
        <p:spPr bwMode="auto">
          <a:xfrm>
            <a:off x="5334000" y="2236788"/>
            <a:ext cx="350520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200">
                <a:solidFill>
                  <a:srgbClr val="0070C0"/>
                </a:solidFill>
                <a:latin typeface="Berlin Sans FB Demi" pitchFamily="34" charset="0"/>
              </a:rPr>
              <a:t>ICLEI provides software tools, technical assistance, guidebooks and toolkits, and many other resources to members to help their local government engage in effective actions to reduce greenhouse gas emissions while promoting sustainability. </a:t>
            </a:r>
          </a:p>
        </p:txBody>
      </p:sp>
      <p:sp>
        <p:nvSpPr>
          <p:cNvPr id="12" name="Rectangle 11"/>
          <p:cNvSpPr/>
          <p:nvPr/>
        </p:nvSpPr>
        <p:spPr>
          <a:xfrm>
            <a:off x="0" y="5867400"/>
            <a:ext cx="9144000" cy="990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1450" indent="-171450">
              <a:buClr>
                <a:srgbClr val="FF9900"/>
              </a:buClr>
              <a:defRPr/>
            </a:pPr>
            <a:endParaRPr lang="en-US" altLang="en-US" dirty="0">
              <a:solidFill>
                <a:schemeClr val="bg1"/>
              </a:solidFill>
              <a:latin typeface="Berlin Sans FB Demi" pitchFamily="34" charset="0"/>
            </a:endParaRPr>
          </a:p>
        </p:txBody>
      </p:sp>
      <p:sp>
        <p:nvSpPr>
          <p:cNvPr id="18" name="Slide Number Placeholder 17"/>
          <p:cNvSpPr>
            <a:spLocks noGrp="1"/>
          </p:cNvSpPr>
          <p:nvPr>
            <p:ph type="sldNum" sz="quarter" idx="12"/>
          </p:nvPr>
        </p:nvSpPr>
        <p:spPr/>
        <p:txBody>
          <a:bodyPr/>
          <a:lstStyle/>
          <a:p>
            <a:pPr>
              <a:defRPr/>
            </a:pPr>
            <a:fld id="{16BF14E6-A6AA-4F71-9C3E-22C8ADC44A8C}" type="slidenum">
              <a:rPr lang="en-US" smtClean="0"/>
              <a:pPr>
                <a:defRPr/>
              </a:pPr>
              <a:t>15</a:t>
            </a:fld>
            <a:endParaRPr lang="en-US" dirty="0"/>
          </a:p>
        </p:txBody>
      </p:sp>
      <p:pic>
        <p:nvPicPr>
          <p:cNvPr id="17414" name="Picture 12" descr="ICLEI_CCP_Milestone Guid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457949">
            <a:off x="244475" y="200025"/>
            <a:ext cx="2405063" cy="3084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5" name="Picture 8" descr="ICLEI_CAPPA_User_Guid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186338">
            <a:off x="2303463" y="874713"/>
            <a:ext cx="2420937" cy="3128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5943600"/>
            <a:ext cx="9144000" cy="685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3"/>
          <p:cNvSpPr txBox="1">
            <a:spLocks noChangeArrowheads="1"/>
          </p:cNvSpPr>
          <p:nvPr/>
        </p:nvSpPr>
        <p:spPr bwMode="auto">
          <a:xfrm>
            <a:off x="228600" y="6172200"/>
            <a:ext cx="7620000" cy="533400"/>
          </a:xfrm>
          <a:prstGeom prst="rect">
            <a:avLst/>
          </a:prstGeom>
          <a:noFill/>
          <a:ln w="9525">
            <a:noFill/>
            <a:miter lim="800000"/>
            <a:headEnd/>
            <a:tailEnd/>
          </a:ln>
        </p:spPr>
        <p:txBody>
          <a:bodyPr anchor="b"/>
          <a:lstStyle/>
          <a:p>
            <a:pPr marL="173038" indent="-173038" eaLnBrk="0" hangingPunct="0">
              <a:spcBef>
                <a:spcPct val="20000"/>
              </a:spcBef>
              <a:buFont typeface="Arial" charset="0"/>
              <a:buNone/>
              <a:defRPr/>
            </a:pPr>
            <a:r>
              <a:rPr lang="en-US" sz="3000" b="1" dirty="0">
                <a:solidFill>
                  <a:schemeClr val="bg1"/>
                </a:solidFill>
                <a:latin typeface="Berlin Sans FB Demi" panose="020E0802020502020306" pitchFamily="34" charset="0"/>
                <a:cs typeface="+mn-cs"/>
              </a:rPr>
              <a:t>Building Regional Capacity </a:t>
            </a:r>
            <a:endParaRPr lang="en-US" sz="3000" b="1" dirty="0">
              <a:solidFill>
                <a:schemeClr val="bg1"/>
              </a:solidFill>
              <a:latin typeface="+mn-lt"/>
              <a:cs typeface="+mn-cs"/>
            </a:endParaRPr>
          </a:p>
        </p:txBody>
      </p:sp>
      <p:pic>
        <p:nvPicPr>
          <p:cNvPr id="17418" name="Picture 5"/>
          <p:cNvPicPr>
            <a:picLocks noChangeAspect="1" noChangeArrowheads="1"/>
          </p:cNvPicPr>
          <p:nvPr/>
        </p:nvPicPr>
        <p:blipFill>
          <a:blip r:embed="rId5">
            <a:extLst>
              <a:ext uri="{28A0092B-C50C-407E-A947-70E740481C1C}">
                <a14:useLocalDpi xmlns:a14="http://schemas.microsoft.com/office/drawing/2010/main" val="0"/>
              </a:ext>
            </a:extLst>
          </a:blip>
          <a:srcRect l="30070" t="11038" r="27446" b="3960"/>
          <a:stretch>
            <a:fillRect/>
          </a:stretch>
        </p:blipFill>
        <p:spPr bwMode="auto">
          <a:xfrm rot="-1062796">
            <a:off x="471488" y="3008313"/>
            <a:ext cx="2287587" cy="2954337"/>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9" name="Picture 11" descr="http://www.csp2011bcn.org/uploads/images/ICLEI%20logo%20fine%20resolution%2042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2413" y="152400"/>
            <a:ext cx="304958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17C1785-BF7C-408D-A148-D27A36AAC591}" type="slidenum">
              <a:rPr lang="en-US" smtClean="0"/>
              <a:pPr>
                <a:defRPr/>
              </a:pPr>
              <a:t>16</a:t>
            </a:fld>
            <a:endParaRPr lang="en-US"/>
          </a:p>
        </p:txBody>
      </p:sp>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l="-833" t="4443" r="-798"/>
          <a:stretch>
            <a:fillRect/>
          </a:stretch>
        </p:blipFill>
        <p:spPr bwMode="auto">
          <a:xfrm>
            <a:off x="-76200" y="0"/>
            <a:ext cx="92964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
          <p:cNvPicPr>
            <a:picLocks noChangeAspect="1" noChangeArrowheads="1"/>
          </p:cNvPicPr>
          <p:nvPr/>
        </p:nvPicPr>
        <p:blipFill>
          <a:blip r:embed="rId4">
            <a:extLst>
              <a:ext uri="{28A0092B-C50C-407E-A947-70E740481C1C}">
                <a14:useLocalDpi xmlns:a14="http://schemas.microsoft.com/office/drawing/2010/main" val="0"/>
              </a:ext>
            </a:extLst>
          </a:blip>
          <a:srcRect r="19379"/>
          <a:stretch>
            <a:fillRect/>
          </a:stretch>
        </p:blipFill>
        <p:spPr bwMode="auto">
          <a:xfrm>
            <a:off x="0" y="3255963"/>
            <a:ext cx="2971800"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3" descr="Y:\CNYRPDB Programs\Energy\LOGOS\cip_logo_progra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9718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5867400"/>
            <a:ext cx="9144000" cy="990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1450" indent="-171450">
              <a:buClr>
                <a:srgbClr val="FF9900"/>
              </a:buClr>
              <a:defRPr/>
            </a:pPr>
            <a:endParaRPr lang="en-US" altLang="en-US" dirty="0">
              <a:solidFill>
                <a:schemeClr val="bg1"/>
              </a:solidFill>
              <a:latin typeface="Berlin Sans FB Demi" pitchFamily="34" charset="0"/>
            </a:endParaRPr>
          </a:p>
        </p:txBody>
      </p:sp>
      <p:sp>
        <p:nvSpPr>
          <p:cNvPr id="7" name="Rectangle 3"/>
          <p:cNvSpPr txBox="1">
            <a:spLocks noChangeArrowheads="1"/>
          </p:cNvSpPr>
          <p:nvPr/>
        </p:nvSpPr>
        <p:spPr bwMode="auto">
          <a:xfrm>
            <a:off x="228600" y="6172200"/>
            <a:ext cx="7620000" cy="533400"/>
          </a:xfrm>
          <a:prstGeom prst="rect">
            <a:avLst/>
          </a:prstGeom>
          <a:noFill/>
          <a:ln w="9525">
            <a:noFill/>
            <a:miter lim="800000"/>
            <a:headEnd/>
            <a:tailEnd/>
          </a:ln>
        </p:spPr>
        <p:txBody>
          <a:bodyPr anchor="b"/>
          <a:lstStyle/>
          <a:p>
            <a:pPr marL="173038" indent="-173038" eaLnBrk="0" hangingPunct="0">
              <a:spcBef>
                <a:spcPct val="20000"/>
              </a:spcBef>
              <a:buFont typeface="Arial" charset="0"/>
              <a:buNone/>
              <a:defRPr/>
            </a:pPr>
            <a:r>
              <a:rPr lang="en-US" sz="3000" b="1" dirty="0">
                <a:solidFill>
                  <a:schemeClr val="bg1"/>
                </a:solidFill>
                <a:latin typeface="Berlin Sans FB Demi" panose="020E0802020502020306" pitchFamily="34" charset="0"/>
                <a:cs typeface="+mn-cs"/>
              </a:rPr>
              <a:t>Strengthening Regional Partnerships</a:t>
            </a:r>
            <a:endParaRPr lang="en-US" sz="3000" b="1" dirty="0">
              <a:solidFill>
                <a:schemeClr val="bg1"/>
              </a:solidFill>
              <a:latin typeface="+mn-lt"/>
              <a:cs typeface="+mn-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52400"/>
            <a:ext cx="9144000" cy="10668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Slide Number Placeholder 1"/>
          <p:cNvSpPr>
            <a:spLocks noGrp="1"/>
          </p:cNvSpPr>
          <p:nvPr>
            <p:ph type="sldNum" sz="quarter" idx="12"/>
          </p:nvPr>
        </p:nvSpPr>
        <p:spPr/>
        <p:txBody>
          <a:bodyPr/>
          <a:lstStyle/>
          <a:p>
            <a:pPr>
              <a:defRPr/>
            </a:pPr>
            <a:fld id="{E641BC0D-06D3-4FF7-9748-D26606BBAB6A}" type="slidenum">
              <a:rPr lang="en-US" smtClean="0"/>
              <a:pPr>
                <a:defRPr/>
              </a:pPr>
              <a:t>17</a:t>
            </a:fld>
            <a:endParaRPr lang="en-US"/>
          </a:p>
        </p:txBody>
      </p:sp>
      <p:pic>
        <p:nvPicPr>
          <p:cNvPr id="194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5791200"/>
            <a:ext cx="9144000" cy="1066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3"/>
          <p:cNvSpPr txBox="1">
            <a:spLocks noChangeArrowheads="1"/>
          </p:cNvSpPr>
          <p:nvPr/>
        </p:nvSpPr>
        <p:spPr bwMode="auto">
          <a:xfrm>
            <a:off x="76200" y="6172200"/>
            <a:ext cx="8915400" cy="533400"/>
          </a:xfrm>
          <a:prstGeom prst="rect">
            <a:avLst/>
          </a:prstGeom>
          <a:noFill/>
          <a:ln w="9525">
            <a:noFill/>
            <a:miter lim="800000"/>
            <a:headEnd/>
            <a:tailEnd/>
          </a:ln>
        </p:spPr>
        <p:txBody>
          <a:bodyPr anchor="b"/>
          <a:lstStyle/>
          <a:p>
            <a:pPr marL="173038" indent="-173038" eaLnBrk="0" hangingPunct="0">
              <a:spcBef>
                <a:spcPct val="20000"/>
              </a:spcBef>
              <a:buFont typeface="Arial" charset="0"/>
              <a:buNone/>
              <a:defRPr/>
            </a:pPr>
            <a:r>
              <a:rPr lang="en-US" sz="2800" b="1" dirty="0">
                <a:solidFill>
                  <a:schemeClr val="bg1"/>
                </a:solidFill>
                <a:latin typeface="Berlin Sans FB Demi" panose="020E0802020502020306" pitchFamily="34" charset="0"/>
                <a:cs typeface="+mn-cs"/>
              </a:rPr>
              <a:t>Creating a Regional Learning and Leadership Network</a:t>
            </a:r>
            <a:endParaRPr lang="en-US" sz="2800" b="1" dirty="0">
              <a:solidFill>
                <a:schemeClr val="bg1"/>
              </a:solidFill>
              <a:latin typeface="+mn-lt"/>
              <a:cs typeface="+mn-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C1C7D96-7B38-4C91-9370-87E1916DA86C}" type="slidenum">
              <a:rPr lang="en-US" smtClean="0"/>
              <a:pPr>
                <a:defRPr/>
              </a:pPr>
              <a:t>18</a:t>
            </a:fld>
            <a:endParaRPr lang="en-US"/>
          </a:p>
        </p:txBody>
      </p:sp>
      <p:sp>
        <p:nvSpPr>
          <p:cNvPr id="3" name="Rectangle 2"/>
          <p:cNvSpPr/>
          <p:nvPr/>
        </p:nvSpPr>
        <p:spPr>
          <a:xfrm>
            <a:off x="0" y="5786438"/>
            <a:ext cx="9144000" cy="107156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9700" name="Picture 2" descr="Map of New York State showing the location and governmental entity of all of the communities that have taken the Climate Smart Communities ple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941388"/>
            <a:ext cx="6275388" cy="484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http://www.dec.ny.gov/images/administration_images/csc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524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D E C bann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62000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Box 9"/>
          <p:cNvSpPr txBox="1">
            <a:spLocks noChangeArrowheads="1"/>
          </p:cNvSpPr>
          <p:nvPr/>
        </p:nvSpPr>
        <p:spPr bwMode="auto">
          <a:xfrm>
            <a:off x="304800" y="6096000"/>
            <a:ext cx="830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
                <a:srgbClr val="FF9900"/>
              </a:buClr>
              <a:buFontTx/>
              <a:buNone/>
            </a:pPr>
            <a:r>
              <a:rPr lang="en-US" altLang="en-US" sz="2800" b="1">
                <a:solidFill>
                  <a:schemeClr val="bg1"/>
                </a:solidFill>
                <a:latin typeface="Berlin Sans FB Demi" pitchFamily="34" charset="0"/>
              </a:rPr>
              <a:t>  </a:t>
            </a:r>
          </a:p>
        </p:txBody>
      </p:sp>
      <p:sp>
        <p:nvSpPr>
          <p:cNvPr id="29704" name="TextBox 8"/>
          <p:cNvSpPr txBox="1">
            <a:spLocks noChangeArrowheads="1"/>
          </p:cNvSpPr>
          <p:nvPr/>
        </p:nvSpPr>
        <p:spPr bwMode="auto">
          <a:xfrm>
            <a:off x="1295400" y="1295400"/>
            <a:ext cx="762000"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a:p>
            <a:pPr eaLnBrk="1" hangingPunct="1">
              <a:spcBef>
                <a:spcPct val="0"/>
              </a:spcBef>
              <a:buFontTx/>
              <a:buNone/>
            </a:pPr>
            <a:endParaRPr lang="en-US" altLang="en-US" sz="1800">
              <a:latin typeface="Arial" pitchFamily="34" charset="0"/>
            </a:endParaRPr>
          </a:p>
          <a:p>
            <a:pPr eaLnBrk="1" hangingPunct="1">
              <a:spcBef>
                <a:spcPct val="0"/>
              </a:spcBef>
              <a:buFontTx/>
              <a:buNone/>
            </a:pPr>
            <a:endParaRPr lang="en-US" altLang="en-US" sz="1800">
              <a:latin typeface="Arial" pitchFamily="34" charset="0"/>
            </a:endParaRPr>
          </a:p>
        </p:txBody>
      </p:sp>
      <p:sp>
        <p:nvSpPr>
          <p:cNvPr id="29705" name="TextBox 8"/>
          <p:cNvSpPr txBox="1">
            <a:spLocks noChangeArrowheads="1"/>
          </p:cNvSpPr>
          <p:nvPr/>
        </p:nvSpPr>
        <p:spPr bwMode="auto">
          <a:xfrm>
            <a:off x="76200" y="6096000"/>
            <a:ext cx="7010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3000" dirty="0">
                <a:solidFill>
                  <a:schemeClr val="bg1"/>
                </a:solidFill>
                <a:latin typeface="Berlin Sans FB Demi" pitchFamily="34" charset="0"/>
              </a:rPr>
              <a:t>Creating a Statewide Network</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A37BCD2-F935-46F8-8C8E-D265D99FCCD5}" type="slidenum">
              <a:rPr lang="en-US" smtClean="0"/>
              <a:pPr>
                <a:defRPr/>
              </a:pPr>
              <a:t>19</a:t>
            </a:fld>
            <a:endParaRPr lang="en-US"/>
          </a:p>
        </p:txBody>
      </p:sp>
      <p:pic>
        <p:nvPicPr>
          <p:cNvPr id="31747" name="Picture 5"/>
          <p:cNvPicPr>
            <a:picLocks noChangeAspect="1" noChangeArrowheads="1"/>
          </p:cNvPicPr>
          <p:nvPr/>
        </p:nvPicPr>
        <p:blipFill>
          <a:blip r:embed="rId3">
            <a:extLst>
              <a:ext uri="{28A0092B-C50C-407E-A947-70E740481C1C}">
                <a14:useLocalDpi xmlns:a14="http://schemas.microsoft.com/office/drawing/2010/main" val="0"/>
              </a:ext>
            </a:extLst>
          </a:blip>
          <a:srcRect l="3197" t="16252" r="6284" b="34695"/>
          <a:stretch>
            <a:fillRect/>
          </a:stretch>
        </p:blipFill>
        <p:spPr bwMode="auto">
          <a:xfrm>
            <a:off x="4476750" y="2057400"/>
            <a:ext cx="4591050"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txBox="1">
            <a:spLocks/>
          </p:cNvSpPr>
          <p:nvPr/>
        </p:nvSpPr>
        <p:spPr bwMode="auto">
          <a:xfrm>
            <a:off x="4940300" y="5181600"/>
            <a:ext cx="4191000" cy="457200"/>
          </a:xfrm>
          <a:prstGeom prst="rect">
            <a:avLst/>
          </a:prstGeom>
          <a:noFill/>
          <a:ln w="9525">
            <a:noFill/>
            <a:miter lim="800000"/>
            <a:headEnd/>
            <a:tailEnd/>
          </a:ln>
        </p:spPr>
        <p:txBody>
          <a:bodyPr/>
          <a:lstStyle/>
          <a:p>
            <a:pPr marL="342900" indent="-342900" eaLnBrk="0" hangingPunct="0">
              <a:spcBef>
                <a:spcPct val="20000"/>
              </a:spcBef>
              <a:defRPr/>
            </a:pPr>
            <a:r>
              <a:rPr lang="en-US" sz="2000" b="1" kern="0" dirty="0">
                <a:solidFill>
                  <a:srgbClr val="FF9900"/>
                </a:solidFill>
                <a:latin typeface="Berlin Sans FB Demi" panose="020E0802020502020306" pitchFamily="34" charset="0"/>
                <a:cs typeface="+mn-cs"/>
              </a:rPr>
              <a:t>Hancock International Airport</a:t>
            </a:r>
          </a:p>
        </p:txBody>
      </p:sp>
      <p:sp>
        <p:nvSpPr>
          <p:cNvPr id="7" name="Rectangle 6"/>
          <p:cNvSpPr/>
          <p:nvPr/>
        </p:nvSpPr>
        <p:spPr>
          <a:xfrm>
            <a:off x="-12700" y="5638800"/>
            <a:ext cx="9156700" cy="122396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1750" name="Picture 2" descr="http://news.mst.edu/files/2013/10/pbsunshot_color_h.jpg"/>
          <p:cNvPicPr>
            <a:picLocks noChangeAspect="1" noChangeArrowheads="1"/>
          </p:cNvPicPr>
          <p:nvPr/>
        </p:nvPicPr>
        <p:blipFill>
          <a:blip r:embed="rId4">
            <a:extLst>
              <a:ext uri="{28A0092B-C50C-407E-A947-70E740481C1C}">
                <a14:useLocalDpi xmlns:a14="http://schemas.microsoft.com/office/drawing/2010/main" val="0"/>
              </a:ext>
            </a:extLst>
          </a:blip>
          <a:srcRect t="19881" b="25621"/>
          <a:stretch>
            <a:fillRect/>
          </a:stretch>
        </p:blipFill>
        <p:spPr bwMode="auto">
          <a:xfrm>
            <a:off x="12700" y="47625"/>
            <a:ext cx="3605213"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4" descr="http://www.macrocurrent.com/wp-content/uploads/2013/06/NYSunBanner12-20-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6750" y="0"/>
            <a:ext cx="47148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6" descr="http://inhabitat.com/nyc/wp-content/blogs.dir/2/files/2012/08/Solar-array1.jpg"/>
          <p:cNvPicPr>
            <a:picLocks noChangeAspect="1" noChangeArrowheads="1"/>
          </p:cNvPicPr>
          <p:nvPr/>
        </p:nvPicPr>
        <p:blipFill>
          <a:blip r:embed="rId6">
            <a:extLst>
              <a:ext uri="{28A0092B-C50C-407E-A947-70E740481C1C}">
                <a14:useLocalDpi xmlns:a14="http://schemas.microsoft.com/office/drawing/2010/main" val="0"/>
              </a:ext>
            </a:extLst>
          </a:blip>
          <a:srcRect t="5365" r="5440" b="2"/>
          <a:stretch>
            <a:fillRect/>
          </a:stretch>
        </p:blipFill>
        <p:spPr bwMode="auto">
          <a:xfrm>
            <a:off x="0" y="2057400"/>
            <a:ext cx="447675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TextBox 4"/>
          <p:cNvSpPr txBox="1">
            <a:spLocks noChangeArrowheads="1"/>
          </p:cNvSpPr>
          <p:nvPr/>
        </p:nvSpPr>
        <p:spPr bwMode="auto">
          <a:xfrm>
            <a:off x="12700" y="5689600"/>
            <a:ext cx="9055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3000">
                <a:solidFill>
                  <a:schemeClr val="bg1"/>
                </a:solidFill>
                <a:latin typeface="Berlin Sans FB Demi" pitchFamily="34" charset="0"/>
              </a:rPr>
              <a:t>Regional Renewable Energy Development: </a:t>
            </a:r>
          </a:p>
          <a:p>
            <a:pPr eaLnBrk="1" hangingPunct="1">
              <a:spcBef>
                <a:spcPct val="0"/>
              </a:spcBef>
              <a:buFontTx/>
              <a:buNone/>
            </a:pPr>
            <a:r>
              <a:rPr lang="en-US" altLang="en-US" sz="3000">
                <a:solidFill>
                  <a:schemeClr val="bg1"/>
                </a:solidFill>
                <a:latin typeface="Berlin Sans FB Demi" pitchFamily="34" charset="0"/>
              </a:rPr>
              <a:t>CNY Solar Ready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C3E2E8A-2434-4EBF-8AAA-19A4DAD65507}" type="slidenum">
              <a:rPr lang="en-US" smtClean="0"/>
              <a:pPr>
                <a:defRPr/>
              </a:pPr>
              <a:t>2</a:t>
            </a:fld>
            <a:endParaRPr lang="en-US"/>
          </a:p>
        </p:txBody>
      </p:sp>
      <p:sp>
        <p:nvSpPr>
          <p:cNvPr id="5" name="Rectangle 4"/>
          <p:cNvSpPr/>
          <p:nvPr/>
        </p:nvSpPr>
        <p:spPr>
          <a:xfrm>
            <a:off x="0" y="5943600"/>
            <a:ext cx="9144000" cy="91916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48" name="TextBox 9"/>
          <p:cNvSpPr txBox="1">
            <a:spLocks noChangeArrowheads="1"/>
          </p:cNvSpPr>
          <p:nvPr/>
        </p:nvSpPr>
        <p:spPr bwMode="auto">
          <a:xfrm>
            <a:off x="76200" y="6334125"/>
            <a:ext cx="906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800" b="1" dirty="0" err="1" smtClean="0">
                <a:solidFill>
                  <a:schemeClr val="bg1"/>
                </a:solidFill>
                <a:latin typeface="Berlin Sans FB Demi" pitchFamily="34" charset="0"/>
              </a:rPr>
              <a:t>Cubulco</a:t>
            </a:r>
            <a:r>
              <a:rPr lang="en-US" altLang="en-US" sz="2800" b="1" dirty="0" smtClean="0">
                <a:solidFill>
                  <a:schemeClr val="bg1"/>
                </a:solidFill>
                <a:latin typeface="Berlin Sans FB Demi" pitchFamily="34" charset="0"/>
              </a:rPr>
              <a:t>, Baja </a:t>
            </a:r>
            <a:r>
              <a:rPr lang="en-US" altLang="en-US" sz="2800" b="1" dirty="0" err="1" smtClean="0">
                <a:solidFill>
                  <a:schemeClr val="bg1"/>
                </a:solidFill>
                <a:latin typeface="Berlin Sans FB Demi" pitchFamily="34" charset="0"/>
              </a:rPr>
              <a:t>Verapaz</a:t>
            </a:r>
            <a:r>
              <a:rPr lang="en-US" altLang="en-US" sz="2800" b="1" dirty="0" smtClean="0">
                <a:solidFill>
                  <a:schemeClr val="bg1"/>
                </a:solidFill>
                <a:latin typeface="Berlin Sans FB Demi" pitchFamily="34" charset="0"/>
              </a:rPr>
              <a:t>, Guatemala</a:t>
            </a:r>
            <a:endParaRPr lang="en-US" altLang="en-US" sz="2800" b="1" dirty="0">
              <a:solidFill>
                <a:schemeClr val="bg1"/>
              </a:solidFill>
              <a:latin typeface="Berlin Sans FB Demi" pitchFamily="34" charset="0"/>
            </a:endParaRPr>
          </a:p>
        </p:txBody>
      </p:sp>
      <p:pic>
        <p:nvPicPr>
          <p:cNvPr id="6150" name="Picture 7" descr="http://img155.imageshack.us/img155/89/cubulcoup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90"/>
            <a:ext cx="9144000" cy="6403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cstate="print"/>
          <a:srcRect r="13595" b="1677"/>
          <a:stretch>
            <a:fillRect/>
          </a:stretch>
        </p:blipFill>
        <p:spPr bwMode="auto">
          <a:xfrm>
            <a:off x="0" y="-19050"/>
            <a:ext cx="6134100" cy="5334000"/>
          </a:xfrm>
          <a:prstGeom prst="rect">
            <a:avLst/>
          </a:prstGeom>
          <a:noFill/>
          <a:ln w="9525">
            <a:noFill/>
            <a:miter lim="800000"/>
            <a:headEnd/>
            <a:tailEnd/>
          </a:ln>
        </p:spPr>
      </p:pic>
      <p:sp>
        <p:nvSpPr>
          <p:cNvPr id="12" name="Rectangle 11"/>
          <p:cNvSpPr/>
          <p:nvPr/>
        </p:nvSpPr>
        <p:spPr>
          <a:xfrm>
            <a:off x="0" y="5786438"/>
            <a:ext cx="9144000" cy="107156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Slide Number Placeholder 1"/>
          <p:cNvSpPr>
            <a:spLocks noGrp="1"/>
          </p:cNvSpPr>
          <p:nvPr>
            <p:ph type="sldNum" sz="quarter" idx="12"/>
          </p:nvPr>
        </p:nvSpPr>
        <p:spPr/>
        <p:txBody>
          <a:bodyPr/>
          <a:lstStyle/>
          <a:p>
            <a:pPr>
              <a:defRPr/>
            </a:pPr>
            <a:fld id="{A9561B4E-3EE6-44AF-A3C7-F66D98DF4261}" type="slidenum">
              <a:rPr lang="en-US" smtClean="0"/>
              <a:pPr>
                <a:defRPr/>
              </a:pPr>
              <a:t>20</a:t>
            </a:fld>
            <a:endParaRPr lang="en-US"/>
          </a:p>
        </p:txBody>
      </p:sp>
      <p:pic>
        <p:nvPicPr>
          <p:cNvPr id="145412" name="Picture 4" descr="http://www.cnyhiking.com/HPIM395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376" r="488" b="14286"/>
          <a:stretch/>
        </p:blipFill>
        <p:spPr bwMode="auto">
          <a:xfrm>
            <a:off x="4114086" y="3962400"/>
            <a:ext cx="5029914" cy="28956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2362200" y="3429000"/>
            <a:ext cx="266701" cy="228600"/>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p:cNvSpPr txBox="1"/>
          <p:nvPr/>
        </p:nvSpPr>
        <p:spPr>
          <a:xfrm>
            <a:off x="6096000" y="4191000"/>
            <a:ext cx="2829327" cy="523220"/>
          </a:xfrm>
          <a:prstGeom prst="rect">
            <a:avLst/>
          </a:prstGeom>
          <a:noFill/>
        </p:spPr>
        <p:txBody>
          <a:bodyPr wrap="square" rtlCol="0">
            <a:spAutoFit/>
          </a:bodyPr>
          <a:lstStyle/>
          <a:p>
            <a:r>
              <a:rPr lang="en-US" sz="2800" b="1" dirty="0" smtClean="0">
                <a:latin typeface="Berlin Sans FB" panose="020E0602020502020306" pitchFamily="34" charset="0"/>
              </a:rPr>
              <a:t>Town of </a:t>
            </a:r>
            <a:r>
              <a:rPr lang="en-US" sz="2800" b="1" dirty="0" err="1" smtClean="0">
                <a:latin typeface="Berlin Sans FB" panose="020E0602020502020306" pitchFamily="34" charset="0"/>
              </a:rPr>
              <a:t>Fabius</a:t>
            </a:r>
            <a:endParaRPr lang="en-US" sz="2800" b="1" dirty="0">
              <a:latin typeface="Berlin Sans FB" panose="020E0602020502020306" pitchFamily="34" charset="0"/>
            </a:endParaRPr>
          </a:p>
        </p:txBody>
      </p:sp>
      <p:pic>
        <p:nvPicPr>
          <p:cNvPr id="145414" name="Picture 6" descr="https://www.greenleft.org.au/sites/default/files/imagecache/article-image/hepburn_wind_farm_opening.jpg"/>
          <p:cNvPicPr>
            <a:picLocks noChangeAspect="1" noChangeArrowheads="1"/>
          </p:cNvPicPr>
          <p:nvPr/>
        </p:nvPicPr>
        <p:blipFill rotWithShape="1">
          <a:blip r:embed="rId5">
            <a:extLst>
              <a:ext uri="{28A0092B-C50C-407E-A947-70E740481C1C}">
                <a14:useLocalDpi xmlns:a14="http://schemas.microsoft.com/office/drawing/2010/main" val="0"/>
              </a:ext>
            </a:extLst>
          </a:blip>
          <a:srcRect t="5725" b="7761"/>
          <a:stretch/>
        </p:blipFill>
        <p:spPr bwMode="auto">
          <a:xfrm>
            <a:off x="6090621" y="0"/>
            <a:ext cx="3053379" cy="39624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8"/>
          <p:cNvSpPr txBox="1">
            <a:spLocks noChangeArrowheads="1"/>
          </p:cNvSpPr>
          <p:nvPr/>
        </p:nvSpPr>
        <p:spPr bwMode="auto">
          <a:xfrm>
            <a:off x="76200" y="5791200"/>
            <a:ext cx="340914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3000" dirty="0" smtClean="0">
                <a:solidFill>
                  <a:schemeClr val="bg1"/>
                </a:solidFill>
                <a:latin typeface="Berlin Sans FB Demi" pitchFamily="34" charset="0"/>
              </a:rPr>
              <a:t>Community-Based Wind Project</a:t>
            </a:r>
            <a:endParaRPr lang="en-US" altLang="en-US" sz="3000" dirty="0">
              <a:solidFill>
                <a:schemeClr val="bg1"/>
              </a:solidFill>
              <a:latin typeface="Berlin Sans FB Demi" pitchFamily="34" charset="0"/>
            </a:endParaRPr>
          </a:p>
        </p:txBody>
      </p:sp>
      <p:sp>
        <p:nvSpPr>
          <p:cNvPr id="10" name="TextBox 9"/>
          <p:cNvSpPr txBox="1"/>
          <p:nvPr/>
        </p:nvSpPr>
        <p:spPr>
          <a:xfrm>
            <a:off x="4876800" y="1905000"/>
            <a:ext cx="1213821" cy="2031325"/>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cxnSp>
        <p:nvCxnSpPr>
          <p:cNvPr id="6" name="Straight Connector 5"/>
          <p:cNvCxnSpPr/>
          <p:nvPr/>
        </p:nvCxnSpPr>
        <p:spPr>
          <a:xfrm>
            <a:off x="2628901" y="3559878"/>
            <a:ext cx="3461720" cy="9257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24217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553200" y="6264275"/>
            <a:ext cx="2133600" cy="365125"/>
          </a:xfrm>
        </p:spPr>
        <p:txBody>
          <a:bodyPr/>
          <a:lstStyle/>
          <a:p>
            <a:pPr>
              <a:defRPr/>
            </a:pPr>
            <a:fld id="{FDA6E6E4-F41B-4787-9051-0D80FD13A234}" type="slidenum">
              <a:rPr lang="en-US" smtClean="0"/>
              <a:pPr>
                <a:defRPr/>
              </a:pPr>
              <a:t>21</a:t>
            </a:fld>
            <a:endParaRPr lang="en-US"/>
          </a:p>
        </p:txBody>
      </p:sp>
      <p:graphicFrame>
        <p:nvGraphicFramePr>
          <p:cNvPr id="3" name="Diagram 2"/>
          <p:cNvGraphicFramePr/>
          <p:nvPr/>
        </p:nvGraphicFramePr>
        <p:xfrm>
          <a:off x="1371600" y="101600"/>
          <a:ext cx="5791200" cy="370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172" name="TextBox 11"/>
          <p:cNvSpPr txBox="1">
            <a:spLocks noChangeArrowheads="1"/>
          </p:cNvSpPr>
          <p:nvPr/>
        </p:nvSpPr>
        <p:spPr bwMode="auto">
          <a:xfrm>
            <a:off x="6477000" y="954088"/>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sp>
        <p:nvSpPr>
          <p:cNvPr id="13" name="TextBox 12"/>
          <p:cNvSpPr txBox="1"/>
          <p:nvPr/>
        </p:nvSpPr>
        <p:spPr>
          <a:xfrm>
            <a:off x="6324600" y="198438"/>
            <a:ext cx="2819400" cy="2031325"/>
          </a:xfrm>
          <a:prstGeom prst="rect">
            <a:avLst/>
          </a:prstGeom>
          <a:noFill/>
        </p:spPr>
        <p:txBody>
          <a:bodyPr>
            <a:spAutoFit/>
          </a:bodyPr>
          <a:lstStyle/>
          <a:p>
            <a:pPr algn="ctr">
              <a:defRPr/>
            </a:pPr>
            <a:r>
              <a:rPr lang="en-US" b="1" u="sng" dirty="0"/>
              <a:t>Appropriate Technology</a:t>
            </a:r>
          </a:p>
          <a:p>
            <a:pPr marL="285750" indent="-285750">
              <a:buFont typeface="Arial" panose="020B0604020202020204" pitchFamily="34" charset="0"/>
              <a:buChar char="•"/>
              <a:defRPr/>
            </a:pPr>
            <a:r>
              <a:rPr lang="en-US" dirty="0"/>
              <a:t>Low </a:t>
            </a:r>
            <a:r>
              <a:rPr lang="en-US" dirty="0" smtClean="0"/>
              <a:t>cost, locally sourced, easily maintained</a:t>
            </a:r>
            <a:endParaRPr lang="en-US" dirty="0"/>
          </a:p>
          <a:p>
            <a:pPr marL="285750" indent="-285750">
              <a:buFont typeface="Arial" panose="020B0604020202020204" pitchFamily="34" charset="0"/>
              <a:buChar char="•"/>
              <a:defRPr/>
            </a:pPr>
            <a:r>
              <a:rPr lang="en-US" dirty="0" smtClean="0"/>
              <a:t>Meets </a:t>
            </a:r>
            <a:r>
              <a:rPr lang="en-US" dirty="0"/>
              <a:t>community needs</a:t>
            </a:r>
          </a:p>
          <a:p>
            <a:pPr marL="285750" indent="-285750">
              <a:buFont typeface="Arial" panose="020B0604020202020204" pitchFamily="34" charset="0"/>
              <a:buChar char="•"/>
              <a:defRPr/>
            </a:pPr>
            <a:r>
              <a:rPr lang="en-US" dirty="0" smtClean="0"/>
              <a:t>Fits community context</a:t>
            </a:r>
            <a:endParaRPr lang="en-US" dirty="0"/>
          </a:p>
        </p:txBody>
      </p:sp>
      <p:cxnSp>
        <p:nvCxnSpPr>
          <p:cNvPr id="15" name="Straight Connector 14"/>
          <p:cNvCxnSpPr/>
          <p:nvPr/>
        </p:nvCxnSpPr>
        <p:spPr>
          <a:xfrm flipH="1" flipV="1">
            <a:off x="2362200" y="1138238"/>
            <a:ext cx="914400" cy="498475"/>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267200" y="3276600"/>
            <a:ext cx="0" cy="874713"/>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6200" y="228600"/>
            <a:ext cx="2438400" cy="2308225"/>
          </a:xfrm>
          <a:prstGeom prst="rect">
            <a:avLst/>
          </a:prstGeom>
          <a:noFill/>
        </p:spPr>
        <p:txBody>
          <a:bodyPr>
            <a:spAutoFit/>
          </a:bodyPr>
          <a:lstStyle/>
          <a:p>
            <a:pPr algn="ctr">
              <a:defRPr/>
            </a:pPr>
            <a:r>
              <a:rPr lang="en-US" b="1" u="sng" dirty="0"/>
              <a:t>Clean Technology</a:t>
            </a:r>
          </a:p>
          <a:p>
            <a:pPr marL="285750" indent="-285750">
              <a:buFont typeface="Arial" panose="020B0604020202020204" pitchFamily="34" charset="0"/>
              <a:buChar char="•"/>
              <a:defRPr/>
            </a:pPr>
            <a:r>
              <a:rPr lang="en-US" dirty="0"/>
              <a:t>Local renewable materials and energy resources</a:t>
            </a:r>
          </a:p>
          <a:p>
            <a:pPr marL="285750" indent="-285750">
              <a:buFont typeface="Arial" panose="020B0604020202020204" pitchFamily="34" charset="0"/>
              <a:buChar char="•"/>
              <a:defRPr/>
            </a:pPr>
            <a:r>
              <a:rPr lang="en-US" dirty="0"/>
              <a:t>Environmental </a:t>
            </a:r>
            <a:r>
              <a:rPr lang="en-US" dirty="0" smtClean="0"/>
              <a:t>benefit</a:t>
            </a:r>
            <a:endParaRPr lang="en-US" dirty="0"/>
          </a:p>
          <a:p>
            <a:pPr marL="285750" indent="-285750">
              <a:buFont typeface="Arial" panose="020B0604020202020204" pitchFamily="34" charset="0"/>
              <a:buChar char="•"/>
              <a:defRPr/>
            </a:pPr>
            <a:r>
              <a:rPr lang="en-US" dirty="0"/>
              <a:t>Improves health and quality of life</a:t>
            </a:r>
          </a:p>
        </p:txBody>
      </p:sp>
      <p:sp>
        <p:nvSpPr>
          <p:cNvPr id="21" name="Rectangle 20"/>
          <p:cNvSpPr/>
          <p:nvPr/>
        </p:nvSpPr>
        <p:spPr>
          <a:xfrm>
            <a:off x="0" y="5943600"/>
            <a:ext cx="9144000" cy="91916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TextBox 21"/>
          <p:cNvSpPr txBox="1"/>
          <p:nvPr/>
        </p:nvSpPr>
        <p:spPr>
          <a:xfrm>
            <a:off x="1066800" y="4151313"/>
            <a:ext cx="6400800" cy="1754326"/>
          </a:xfrm>
          <a:prstGeom prst="rect">
            <a:avLst/>
          </a:prstGeom>
          <a:noFill/>
        </p:spPr>
        <p:txBody>
          <a:bodyPr wrap="square">
            <a:spAutoFit/>
          </a:bodyPr>
          <a:lstStyle/>
          <a:p>
            <a:pPr algn="ctr">
              <a:defRPr/>
            </a:pPr>
            <a:r>
              <a:rPr lang="en-US" b="1" u="sng" dirty="0"/>
              <a:t>Capacity Building</a:t>
            </a:r>
          </a:p>
          <a:p>
            <a:pPr marL="285750" indent="-285750">
              <a:buFont typeface="Arial" panose="020B0604020202020204" pitchFamily="34" charset="0"/>
              <a:buChar char="•"/>
              <a:defRPr/>
            </a:pPr>
            <a:r>
              <a:rPr lang="en-US" dirty="0" smtClean="0"/>
              <a:t>Improves the community’s ability </a:t>
            </a:r>
            <a:r>
              <a:rPr lang="en-US" dirty="0"/>
              <a:t>to set and achieve own development objectives</a:t>
            </a:r>
          </a:p>
          <a:p>
            <a:pPr marL="285750" indent="-285750">
              <a:buFont typeface="Arial" panose="020B0604020202020204" pitchFamily="34" charset="0"/>
              <a:buChar char="•"/>
              <a:defRPr/>
            </a:pPr>
            <a:r>
              <a:rPr lang="en-US" dirty="0"/>
              <a:t>Involves both “hardware” (infrastructure) and “software” (knowledge, skills, </a:t>
            </a:r>
            <a:r>
              <a:rPr lang="en-US" dirty="0" smtClean="0"/>
              <a:t>management systems, </a:t>
            </a:r>
            <a:r>
              <a:rPr lang="en-US" dirty="0"/>
              <a:t>behavior)</a:t>
            </a:r>
          </a:p>
          <a:p>
            <a:pPr marL="285750" indent="-285750">
              <a:buFont typeface="Arial" panose="020B0604020202020204" pitchFamily="34" charset="0"/>
              <a:buChar char="•"/>
              <a:defRPr/>
            </a:pPr>
            <a:r>
              <a:rPr lang="en-US" dirty="0" smtClean="0"/>
              <a:t>Requires community organizing</a:t>
            </a:r>
            <a:endParaRPr lang="en-US" dirty="0"/>
          </a:p>
        </p:txBody>
      </p:sp>
      <p:sp>
        <p:nvSpPr>
          <p:cNvPr id="7179" name="TextBox 9"/>
          <p:cNvSpPr txBox="1">
            <a:spLocks noChangeArrowheads="1"/>
          </p:cNvSpPr>
          <p:nvPr/>
        </p:nvSpPr>
        <p:spPr bwMode="auto">
          <a:xfrm>
            <a:off x="0" y="6172200"/>
            <a:ext cx="906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800" b="1">
                <a:solidFill>
                  <a:schemeClr val="bg1"/>
                </a:solidFill>
                <a:latin typeface="Berlin Sans FB Demi" pitchFamily="34" charset="0"/>
              </a:rPr>
              <a:t>Framework for Community-Based Energy Development</a:t>
            </a:r>
          </a:p>
        </p:txBody>
      </p:sp>
      <p:cxnSp>
        <p:nvCxnSpPr>
          <p:cNvPr id="25" name="Straight Connector 24"/>
          <p:cNvCxnSpPr/>
          <p:nvPr/>
        </p:nvCxnSpPr>
        <p:spPr>
          <a:xfrm flipV="1">
            <a:off x="5276850" y="1011238"/>
            <a:ext cx="914400" cy="684212"/>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2789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3794" name="TextBox 3"/>
          <p:cNvSpPr txBox="1">
            <a:spLocks noChangeArrowheads="1"/>
          </p:cNvSpPr>
          <p:nvPr/>
        </p:nvSpPr>
        <p:spPr bwMode="auto">
          <a:xfrm>
            <a:off x="228600" y="0"/>
            <a:ext cx="8610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 typeface="Arial" pitchFamily="34" charset="0"/>
              <a:buNone/>
            </a:pPr>
            <a:r>
              <a:rPr lang="en-US" altLang="en-US" sz="2800" b="1" dirty="0">
                <a:solidFill>
                  <a:schemeClr val="bg1"/>
                </a:solidFill>
                <a:latin typeface="Myriad Pro" pitchFamily="34" charset="0"/>
              </a:rPr>
              <a:t>LESSONS LEARNED AND </a:t>
            </a:r>
          </a:p>
          <a:p>
            <a:pPr algn="ctr" eaLnBrk="1" hangingPunct="1">
              <a:spcBef>
                <a:spcPct val="0"/>
              </a:spcBef>
              <a:buFont typeface="Arial" pitchFamily="34" charset="0"/>
              <a:buNone/>
            </a:pPr>
            <a:r>
              <a:rPr lang="en-US" altLang="en-US" sz="2800" b="1" dirty="0">
                <a:solidFill>
                  <a:schemeClr val="bg1"/>
                </a:solidFill>
                <a:latin typeface="Myriad Pro" pitchFamily="34" charset="0"/>
              </a:rPr>
              <a:t>RECOMMENDATIONS FOR REPLICATION</a:t>
            </a:r>
          </a:p>
        </p:txBody>
      </p:sp>
      <p:sp>
        <p:nvSpPr>
          <p:cNvPr id="5" name="Slide Number Placeholder 4"/>
          <p:cNvSpPr>
            <a:spLocks noGrp="1"/>
          </p:cNvSpPr>
          <p:nvPr>
            <p:ph type="sldNum" sz="quarter" idx="12"/>
          </p:nvPr>
        </p:nvSpPr>
        <p:spPr/>
        <p:txBody>
          <a:bodyPr/>
          <a:lstStyle/>
          <a:p>
            <a:pPr>
              <a:defRPr/>
            </a:pPr>
            <a:fld id="{26CE1842-C58E-4DB9-A3E5-32651856EAC3}" type="slidenum">
              <a:rPr lang="en-US" smtClean="0"/>
              <a:pPr>
                <a:defRPr/>
              </a:pPr>
              <a:t>22</a:t>
            </a:fld>
            <a:endParaRPr lang="en-US"/>
          </a:p>
        </p:txBody>
      </p:sp>
      <p:sp>
        <p:nvSpPr>
          <p:cNvPr id="33796" name="Rectangle 1"/>
          <p:cNvSpPr>
            <a:spLocks noChangeArrowheads="1"/>
          </p:cNvSpPr>
          <p:nvPr/>
        </p:nvSpPr>
        <p:spPr bwMode="auto">
          <a:xfrm>
            <a:off x="76200" y="914400"/>
            <a:ext cx="899160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 typeface="Arial" pitchFamily="34" charset="0"/>
              <a:buChar char="•"/>
            </a:pPr>
            <a:r>
              <a:rPr lang="en-US" altLang="en-US" sz="2400" b="1" dirty="0" smtClean="0">
                <a:solidFill>
                  <a:srgbClr val="FFFF00"/>
                </a:solidFill>
              </a:rPr>
              <a:t>Community-based energy development is a model that works in developed and developing countries.</a:t>
            </a:r>
          </a:p>
          <a:p>
            <a:pPr eaLnBrk="1" hangingPunct="1">
              <a:buFont typeface="Arial" pitchFamily="34" charset="0"/>
              <a:buChar char="•"/>
            </a:pPr>
            <a:r>
              <a:rPr lang="en-US" altLang="en-US" sz="2400" b="1" dirty="0" smtClean="0">
                <a:solidFill>
                  <a:srgbClr val="FFFF00"/>
                </a:solidFill>
              </a:rPr>
              <a:t>Clean technology must also be socially appropriate.</a:t>
            </a:r>
          </a:p>
          <a:p>
            <a:pPr eaLnBrk="1" hangingPunct="1">
              <a:buFont typeface="Arial" pitchFamily="34" charset="0"/>
              <a:buChar char="•"/>
            </a:pPr>
            <a:r>
              <a:rPr lang="en-US" altLang="en-US" sz="2400" b="1" dirty="0" smtClean="0">
                <a:solidFill>
                  <a:srgbClr val="FFFF00"/>
                </a:solidFill>
              </a:rPr>
              <a:t>Developing local resources can improve community resiliency.</a:t>
            </a:r>
          </a:p>
          <a:p>
            <a:pPr eaLnBrk="1" hangingPunct="1">
              <a:buFont typeface="Arial" pitchFamily="34" charset="0"/>
              <a:buChar char="•"/>
            </a:pPr>
            <a:r>
              <a:rPr lang="en-US" altLang="en-US" sz="2400" b="1" dirty="0" smtClean="0">
                <a:solidFill>
                  <a:srgbClr val="FFFF00"/>
                </a:solidFill>
              </a:rPr>
              <a:t>Helping individuals to understand their contribution in a community context can be a powerful approach.</a:t>
            </a:r>
            <a:endParaRPr lang="en-US" altLang="en-US" sz="2400" b="1" dirty="0">
              <a:solidFill>
                <a:srgbClr val="FFFF00"/>
              </a:solidFill>
            </a:endParaRPr>
          </a:p>
          <a:p>
            <a:pPr eaLnBrk="1" hangingPunct="1">
              <a:buFont typeface="Arial" pitchFamily="34" charset="0"/>
              <a:buChar char="•"/>
            </a:pPr>
            <a:r>
              <a:rPr lang="en-US" altLang="en-US" sz="2400" b="1" dirty="0" smtClean="0">
                <a:solidFill>
                  <a:srgbClr val="FFFF00"/>
                </a:solidFill>
              </a:rPr>
              <a:t>Building capacity involves more </a:t>
            </a:r>
            <a:r>
              <a:rPr lang="en-US" altLang="en-US" sz="2400" b="1" dirty="0">
                <a:solidFill>
                  <a:srgbClr val="FFFF00"/>
                </a:solidFill>
              </a:rPr>
              <a:t>than </a:t>
            </a:r>
            <a:r>
              <a:rPr lang="en-US" altLang="en-US" sz="2400" b="1" dirty="0" smtClean="0">
                <a:solidFill>
                  <a:srgbClr val="FFFF00"/>
                </a:solidFill>
              </a:rPr>
              <a:t>technical training </a:t>
            </a:r>
            <a:r>
              <a:rPr lang="en-US" altLang="en-US" sz="2400" b="1" dirty="0">
                <a:solidFill>
                  <a:srgbClr val="FFFF00"/>
                </a:solidFill>
              </a:rPr>
              <a:t>(skills or knowledge</a:t>
            </a:r>
            <a:r>
              <a:rPr lang="en-US" altLang="en-US" sz="2400" b="1" dirty="0" smtClean="0">
                <a:solidFill>
                  <a:srgbClr val="FFFF00"/>
                </a:solidFill>
              </a:rPr>
              <a:t>) – it also involves behavior change </a:t>
            </a:r>
            <a:endParaRPr lang="en-US" altLang="en-US" sz="2400" b="1" dirty="0">
              <a:solidFill>
                <a:srgbClr val="FFFF00"/>
              </a:solidFill>
            </a:endParaRPr>
          </a:p>
          <a:p>
            <a:pPr eaLnBrk="1" hangingPunct="1">
              <a:buFont typeface="Arial" pitchFamily="34" charset="0"/>
              <a:buChar char="•"/>
            </a:pPr>
            <a:r>
              <a:rPr lang="en-US" altLang="en-US" sz="2400" b="1" dirty="0" smtClean="0">
                <a:solidFill>
                  <a:srgbClr val="FFFF00"/>
                </a:solidFill>
              </a:rPr>
              <a:t>Combining “top-down” and “bottom-up” strategies can leverage success for greater impact</a:t>
            </a:r>
            <a:endParaRPr lang="en-US" altLang="en-US" sz="2400" b="1" dirty="0">
              <a:solidFill>
                <a:srgbClr val="FFFF00"/>
              </a:solidFill>
            </a:endParaRPr>
          </a:p>
          <a:p>
            <a:pPr eaLnBrk="1" hangingPunct="1">
              <a:buFont typeface="Arial" pitchFamily="34" charset="0"/>
              <a:buChar char="•"/>
            </a:pPr>
            <a:r>
              <a:rPr lang="en-US" altLang="en-US" sz="2400" b="1" dirty="0" smtClean="0">
                <a:solidFill>
                  <a:srgbClr val="FFFF00"/>
                </a:solidFill>
              </a:rPr>
              <a:t>Acting at a regional scale offers efficiencies – public and private organizations can be effective intermediaries between funders and local communities.</a:t>
            </a:r>
          </a:p>
          <a:p>
            <a:pPr eaLnBrk="1" hangingPunct="1">
              <a:buFont typeface="Arial" pitchFamily="34" charset="0"/>
              <a:buChar char="•"/>
            </a:pPr>
            <a:r>
              <a:rPr lang="en-US" altLang="en-US" sz="2400" b="1" dirty="0" smtClean="0">
                <a:solidFill>
                  <a:srgbClr val="FFFF00"/>
                </a:solidFill>
              </a:rPr>
              <a:t>Be </a:t>
            </a:r>
            <a:r>
              <a:rPr lang="en-US" altLang="en-US" sz="2400" b="1" dirty="0">
                <a:solidFill>
                  <a:srgbClr val="FFFF00"/>
                </a:solidFill>
              </a:rPr>
              <a:t>patient – innovation requires </a:t>
            </a:r>
            <a:r>
              <a:rPr lang="en-US" altLang="en-US" sz="2400" b="1" dirty="0" smtClean="0">
                <a:solidFill>
                  <a:srgbClr val="FFFF00"/>
                </a:solidFill>
              </a:rPr>
              <a:t>tenacity and behavior change takes time</a:t>
            </a:r>
            <a:endParaRPr lang="en-US" altLang="en-US" sz="2400" b="1" dirty="0">
              <a:solidFill>
                <a:srgbClr val="FFFF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5715000"/>
            <a:ext cx="9144000" cy="114776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Slide Number Placeholder 1"/>
          <p:cNvSpPr>
            <a:spLocks noGrp="1"/>
          </p:cNvSpPr>
          <p:nvPr>
            <p:ph type="sldNum" sz="quarter" idx="12"/>
          </p:nvPr>
        </p:nvSpPr>
        <p:spPr/>
        <p:txBody>
          <a:bodyPr/>
          <a:lstStyle/>
          <a:p>
            <a:pPr>
              <a:defRPr/>
            </a:pPr>
            <a:fld id="{7A0BF044-DD88-492B-A668-C1F4014C9C0B}" type="slidenum">
              <a:rPr lang="en-US" smtClean="0"/>
              <a:pPr>
                <a:defRPr/>
              </a:pPr>
              <a:t>23</a:t>
            </a:fld>
            <a:endParaRPr lang="en-US"/>
          </a:p>
        </p:txBody>
      </p:sp>
      <p:sp>
        <p:nvSpPr>
          <p:cNvPr id="4" name="TextBox 3"/>
          <p:cNvSpPr txBox="1"/>
          <p:nvPr/>
        </p:nvSpPr>
        <p:spPr>
          <a:xfrm rot="5400000">
            <a:off x="5662613" y="2855912"/>
            <a:ext cx="5448300" cy="1108075"/>
          </a:xfrm>
          <a:prstGeom prst="rect">
            <a:avLst/>
          </a:prstGeom>
          <a:noFill/>
        </p:spPr>
        <p:txBody>
          <a:bodyPr>
            <a:spAutoFit/>
          </a:bodyPr>
          <a:lstStyle/>
          <a:p>
            <a:pPr>
              <a:defRPr/>
            </a:pPr>
            <a:r>
              <a:rPr lang="en-US" sz="6600" dirty="0">
                <a:solidFill>
                  <a:schemeClr val="bg1">
                    <a:lumMod val="65000"/>
                  </a:schemeClr>
                </a:solidFill>
                <a:latin typeface="Arial" charset="0"/>
                <a:cs typeface="Arial" charset="0"/>
              </a:rPr>
              <a:t>thank </a:t>
            </a:r>
            <a:r>
              <a:rPr lang="en-US" sz="6600" dirty="0">
                <a:solidFill>
                  <a:srgbClr val="FF9900"/>
                </a:solidFill>
                <a:latin typeface="Arial" charset="0"/>
                <a:cs typeface="Arial" charset="0"/>
              </a:rPr>
              <a:t>you</a:t>
            </a:r>
          </a:p>
        </p:txBody>
      </p:sp>
      <p:pic>
        <p:nvPicPr>
          <p:cNvPr id="34821" name="Picture 11" descr="Municipal Pgm_square_color_addedClimShowcas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3886200"/>
            <a:ext cx="208280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81000" y="969963"/>
            <a:ext cx="4572000" cy="2154237"/>
          </a:xfrm>
          <a:prstGeom prst="rect">
            <a:avLst/>
          </a:prstGeom>
        </p:spPr>
        <p:txBody>
          <a:bodyPr>
            <a:spAutoFit/>
          </a:bodyPr>
          <a:lstStyle/>
          <a:p>
            <a:pPr>
              <a:defRPr/>
            </a:pPr>
            <a:r>
              <a:rPr lang="en-US" sz="2800" b="1" dirty="0">
                <a:solidFill>
                  <a:srgbClr val="FF9900"/>
                </a:solidFill>
                <a:latin typeface="Arial" charset="0"/>
                <a:cs typeface="Arial" charset="0"/>
              </a:rPr>
              <a:t>Chris Carrick</a:t>
            </a:r>
            <a:r>
              <a:rPr lang="en-US" sz="2800" dirty="0">
                <a:solidFill>
                  <a:schemeClr val="bg1">
                    <a:lumMod val="50000"/>
                  </a:schemeClr>
                </a:solidFill>
                <a:latin typeface="Arial" charset="0"/>
                <a:cs typeface="Arial" charset="0"/>
              </a:rPr>
              <a:t/>
            </a:r>
            <a:br>
              <a:rPr lang="en-US" sz="2800" dirty="0">
                <a:solidFill>
                  <a:schemeClr val="bg1">
                    <a:lumMod val="50000"/>
                  </a:schemeClr>
                </a:solidFill>
                <a:latin typeface="Arial" charset="0"/>
                <a:cs typeface="Arial" charset="0"/>
              </a:rPr>
            </a:br>
            <a:r>
              <a:rPr lang="en-US" b="1" dirty="0">
                <a:solidFill>
                  <a:schemeClr val="bg1">
                    <a:lumMod val="50000"/>
                  </a:schemeClr>
                </a:solidFill>
                <a:latin typeface="Arial" charset="0"/>
                <a:cs typeface="Arial" charset="0"/>
              </a:rPr>
              <a:t>Energy Program Manager</a:t>
            </a:r>
            <a:br>
              <a:rPr lang="en-US" b="1" dirty="0">
                <a:solidFill>
                  <a:schemeClr val="bg1">
                    <a:lumMod val="50000"/>
                  </a:schemeClr>
                </a:solidFill>
                <a:latin typeface="Arial" charset="0"/>
                <a:cs typeface="Arial" charset="0"/>
              </a:rPr>
            </a:br>
            <a:endParaRPr lang="en-US" dirty="0">
              <a:solidFill>
                <a:srgbClr val="0070C0"/>
              </a:solidFill>
              <a:latin typeface="Arial" charset="0"/>
              <a:cs typeface="Arial" charset="0"/>
            </a:endParaRPr>
          </a:p>
          <a:p>
            <a:pPr>
              <a:defRPr/>
            </a:pPr>
            <a:r>
              <a:rPr lang="en-US" sz="1400" b="1" dirty="0">
                <a:solidFill>
                  <a:srgbClr val="0070C0"/>
                </a:solidFill>
                <a:latin typeface="Arial" charset="0"/>
                <a:cs typeface="Arial" charset="0"/>
              </a:rPr>
              <a:t>ccarrick@cnyrpdb.org</a:t>
            </a:r>
          </a:p>
          <a:p>
            <a:pPr>
              <a:defRPr/>
            </a:pPr>
            <a:r>
              <a:rPr lang="en-US" sz="1400" b="1" dirty="0">
                <a:solidFill>
                  <a:srgbClr val="0070C0"/>
                </a:solidFill>
                <a:latin typeface="Arial" charset="0"/>
                <a:cs typeface="Arial" charset="0"/>
              </a:rPr>
              <a:t>315-422-8276 ext. 213</a:t>
            </a:r>
          </a:p>
          <a:p>
            <a:pPr>
              <a:defRPr/>
            </a:pPr>
            <a:endParaRPr lang="en-US" sz="1400" b="1" dirty="0">
              <a:solidFill>
                <a:srgbClr val="0070C0"/>
              </a:solidFill>
              <a:latin typeface="Arial" charset="0"/>
              <a:cs typeface="Arial" charset="0"/>
            </a:endParaRPr>
          </a:p>
          <a:p>
            <a:pPr>
              <a:defRPr/>
            </a:pPr>
            <a:r>
              <a:rPr lang="en-US" sz="1400" b="1" dirty="0">
                <a:solidFill>
                  <a:srgbClr val="0070C0"/>
                </a:solidFill>
                <a:latin typeface="Arial" charset="0"/>
                <a:cs typeface="Arial" charset="0"/>
              </a:rPr>
              <a:t>www.cnyenergychallenge.org</a:t>
            </a:r>
          </a:p>
          <a:p>
            <a:pPr>
              <a:defRPr/>
            </a:pPr>
            <a:r>
              <a:rPr lang="en-US" sz="1400" b="1" dirty="0">
                <a:solidFill>
                  <a:srgbClr val="0070C0"/>
                </a:solidFill>
                <a:latin typeface="Arial" charset="0"/>
                <a:cs typeface="Arial" charset="0"/>
              </a:rPr>
              <a:t>www.cnyrpdb.org</a:t>
            </a:r>
          </a:p>
        </p:txBody>
      </p:sp>
      <p:pic>
        <p:nvPicPr>
          <p:cNvPr id="34823" name="Picture 3" descr="Y:\CNYRPDB Programs\Energy\LOGOS\cip_logo_progra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51275"/>
            <a:ext cx="4503738"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C25FEAB-F594-470F-869B-FAAAD009F131}" type="slidenum">
              <a:rPr lang="en-US" smtClean="0"/>
              <a:pPr>
                <a:defRPr/>
              </a:pPr>
              <a:t>3</a:t>
            </a:fld>
            <a:endParaRPr lang="en-US"/>
          </a:p>
        </p:txBody>
      </p:sp>
      <p:pic>
        <p:nvPicPr>
          <p:cNvPr id="5" name="Picture 6" descr="http://yourcnyhomeblog.com/wp-content/uploads/2011/12/Ice-Rink-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9163050" cy="642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
          <p:cNvSpPr txBox="1">
            <a:spLocks noChangeArrowheads="1"/>
          </p:cNvSpPr>
          <p:nvPr/>
        </p:nvSpPr>
        <p:spPr bwMode="auto">
          <a:xfrm>
            <a:off x="76200" y="6457950"/>
            <a:ext cx="4152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000" dirty="0">
                <a:solidFill>
                  <a:srgbClr val="FF9900"/>
                </a:solidFill>
                <a:latin typeface="Berlin Sans FB Demi" pitchFamily="34" charset="0"/>
              </a:rPr>
              <a:t>Syracuse, New York, United States</a:t>
            </a:r>
            <a:endParaRPr lang="en-US" altLang="en-US" sz="2000" baseline="30000" dirty="0">
              <a:solidFill>
                <a:srgbClr val="FF9900"/>
              </a:solidFill>
              <a:latin typeface="Berlin Sans FB Demi" pitchFamily="34" charset="0"/>
            </a:endParaRPr>
          </a:p>
        </p:txBody>
      </p:sp>
      <p:sp>
        <p:nvSpPr>
          <p:cNvPr id="8" name="Rectangle 7"/>
          <p:cNvSpPr/>
          <p:nvPr/>
        </p:nvSpPr>
        <p:spPr>
          <a:xfrm>
            <a:off x="0" y="6403181"/>
            <a:ext cx="9144000" cy="45958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9"/>
          <p:cNvSpPr txBox="1">
            <a:spLocks noChangeArrowheads="1"/>
          </p:cNvSpPr>
          <p:nvPr/>
        </p:nvSpPr>
        <p:spPr bwMode="auto">
          <a:xfrm>
            <a:off x="76200" y="6334125"/>
            <a:ext cx="906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800" b="1" dirty="0" smtClean="0">
                <a:solidFill>
                  <a:schemeClr val="bg1"/>
                </a:solidFill>
                <a:latin typeface="Berlin Sans FB Demi" pitchFamily="34" charset="0"/>
              </a:rPr>
              <a:t>Syracuse, New York, United States</a:t>
            </a:r>
            <a:endParaRPr lang="en-US" altLang="en-US" sz="2800" b="1" dirty="0">
              <a:solidFill>
                <a:schemeClr val="bg1"/>
              </a:solidFill>
              <a:latin typeface="Berlin Sans FB Demi" pitchFamily="34" charset="0"/>
            </a:endParaRPr>
          </a:p>
        </p:txBody>
      </p:sp>
    </p:spTree>
    <p:extLst>
      <p:ext uri="{BB962C8B-B14F-4D97-AF65-F5344CB8AC3E}">
        <p14:creationId xmlns:p14="http://schemas.microsoft.com/office/powerpoint/2010/main" val="34720907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553200" y="6264275"/>
            <a:ext cx="2133600" cy="365125"/>
          </a:xfrm>
        </p:spPr>
        <p:txBody>
          <a:bodyPr/>
          <a:lstStyle/>
          <a:p>
            <a:pPr>
              <a:defRPr/>
            </a:pPr>
            <a:fld id="{FDA6E6E4-F41B-4787-9051-0D80FD13A234}" type="slidenum">
              <a:rPr lang="en-US" smtClean="0"/>
              <a:pPr>
                <a:defRPr/>
              </a:pPr>
              <a:t>4</a:t>
            </a:fld>
            <a:endParaRPr lang="en-US"/>
          </a:p>
        </p:txBody>
      </p:sp>
      <p:graphicFrame>
        <p:nvGraphicFramePr>
          <p:cNvPr id="3" name="Diagram 2"/>
          <p:cNvGraphicFramePr/>
          <p:nvPr/>
        </p:nvGraphicFramePr>
        <p:xfrm>
          <a:off x="1371600" y="101600"/>
          <a:ext cx="5791200" cy="370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172" name="TextBox 11"/>
          <p:cNvSpPr txBox="1">
            <a:spLocks noChangeArrowheads="1"/>
          </p:cNvSpPr>
          <p:nvPr/>
        </p:nvSpPr>
        <p:spPr bwMode="auto">
          <a:xfrm>
            <a:off x="6477000" y="954088"/>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sp>
        <p:nvSpPr>
          <p:cNvPr id="13" name="TextBox 12"/>
          <p:cNvSpPr txBox="1"/>
          <p:nvPr/>
        </p:nvSpPr>
        <p:spPr>
          <a:xfrm>
            <a:off x="6324600" y="198438"/>
            <a:ext cx="2819400" cy="2031325"/>
          </a:xfrm>
          <a:prstGeom prst="rect">
            <a:avLst/>
          </a:prstGeom>
          <a:noFill/>
        </p:spPr>
        <p:txBody>
          <a:bodyPr>
            <a:spAutoFit/>
          </a:bodyPr>
          <a:lstStyle/>
          <a:p>
            <a:pPr algn="ctr">
              <a:defRPr/>
            </a:pPr>
            <a:r>
              <a:rPr lang="en-US" b="1" u="sng" dirty="0"/>
              <a:t>Appropriate Technology</a:t>
            </a:r>
          </a:p>
          <a:p>
            <a:pPr marL="285750" indent="-285750">
              <a:buFont typeface="Arial" panose="020B0604020202020204" pitchFamily="34" charset="0"/>
              <a:buChar char="•"/>
              <a:defRPr/>
            </a:pPr>
            <a:r>
              <a:rPr lang="en-US" dirty="0"/>
              <a:t>Low </a:t>
            </a:r>
            <a:r>
              <a:rPr lang="en-US" dirty="0" smtClean="0"/>
              <a:t>cost, locally sourced, easily maintained</a:t>
            </a:r>
            <a:endParaRPr lang="en-US" dirty="0"/>
          </a:p>
          <a:p>
            <a:pPr marL="285750" indent="-285750">
              <a:buFont typeface="Arial" panose="020B0604020202020204" pitchFamily="34" charset="0"/>
              <a:buChar char="•"/>
              <a:defRPr/>
            </a:pPr>
            <a:r>
              <a:rPr lang="en-US" dirty="0" smtClean="0"/>
              <a:t>Meets </a:t>
            </a:r>
            <a:r>
              <a:rPr lang="en-US" dirty="0"/>
              <a:t>community needs</a:t>
            </a:r>
          </a:p>
          <a:p>
            <a:pPr marL="285750" indent="-285750">
              <a:buFont typeface="Arial" panose="020B0604020202020204" pitchFamily="34" charset="0"/>
              <a:buChar char="•"/>
              <a:defRPr/>
            </a:pPr>
            <a:r>
              <a:rPr lang="en-US" dirty="0" smtClean="0"/>
              <a:t>Fits community context</a:t>
            </a:r>
            <a:endParaRPr lang="en-US" dirty="0"/>
          </a:p>
        </p:txBody>
      </p:sp>
      <p:cxnSp>
        <p:nvCxnSpPr>
          <p:cNvPr id="15" name="Straight Connector 14"/>
          <p:cNvCxnSpPr/>
          <p:nvPr/>
        </p:nvCxnSpPr>
        <p:spPr>
          <a:xfrm flipH="1" flipV="1">
            <a:off x="2362200" y="1138238"/>
            <a:ext cx="914400" cy="498475"/>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267200" y="3276600"/>
            <a:ext cx="0" cy="874713"/>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6200" y="228600"/>
            <a:ext cx="2438400" cy="2308225"/>
          </a:xfrm>
          <a:prstGeom prst="rect">
            <a:avLst/>
          </a:prstGeom>
          <a:noFill/>
        </p:spPr>
        <p:txBody>
          <a:bodyPr>
            <a:spAutoFit/>
          </a:bodyPr>
          <a:lstStyle/>
          <a:p>
            <a:pPr algn="ctr">
              <a:defRPr/>
            </a:pPr>
            <a:r>
              <a:rPr lang="en-US" b="1" u="sng" dirty="0"/>
              <a:t>Clean Technology</a:t>
            </a:r>
          </a:p>
          <a:p>
            <a:pPr marL="285750" indent="-285750">
              <a:buFont typeface="Arial" panose="020B0604020202020204" pitchFamily="34" charset="0"/>
              <a:buChar char="•"/>
              <a:defRPr/>
            </a:pPr>
            <a:r>
              <a:rPr lang="en-US" dirty="0"/>
              <a:t>Local renewable materials and energy resources</a:t>
            </a:r>
          </a:p>
          <a:p>
            <a:pPr marL="285750" indent="-285750">
              <a:buFont typeface="Arial" panose="020B0604020202020204" pitchFamily="34" charset="0"/>
              <a:buChar char="•"/>
              <a:defRPr/>
            </a:pPr>
            <a:r>
              <a:rPr lang="en-US" dirty="0"/>
              <a:t>Environmental </a:t>
            </a:r>
            <a:r>
              <a:rPr lang="en-US" dirty="0" smtClean="0"/>
              <a:t>benefit</a:t>
            </a:r>
            <a:endParaRPr lang="en-US" dirty="0"/>
          </a:p>
          <a:p>
            <a:pPr marL="285750" indent="-285750">
              <a:buFont typeface="Arial" panose="020B0604020202020204" pitchFamily="34" charset="0"/>
              <a:buChar char="•"/>
              <a:defRPr/>
            </a:pPr>
            <a:r>
              <a:rPr lang="en-US" dirty="0"/>
              <a:t>Improves health and quality of life</a:t>
            </a:r>
          </a:p>
        </p:txBody>
      </p:sp>
      <p:sp>
        <p:nvSpPr>
          <p:cNvPr id="21" name="Rectangle 20"/>
          <p:cNvSpPr/>
          <p:nvPr/>
        </p:nvSpPr>
        <p:spPr>
          <a:xfrm>
            <a:off x="0" y="5943600"/>
            <a:ext cx="9144000" cy="91916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TextBox 21"/>
          <p:cNvSpPr txBox="1"/>
          <p:nvPr/>
        </p:nvSpPr>
        <p:spPr>
          <a:xfrm>
            <a:off x="1066800" y="4151313"/>
            <a:ext cx="6400800" cy="1754326"/>
          </a:xfrm>
          <a:prstGeom prst="rect">
            <a:avLst/>
          </a:prstGeom>
          <a:noFill/>
        </p:spPr>
        <p:txBody>
          <a:bodyPr wrap="square">
            <a:spAutoFit/>
          </a:bodyPr>
          <a:lstStyle/>
          <a:p>
            <a:pPr algn="ctr">
              <a:defRPr/>
            </a:pPr>
            <a:r>
              <a:rPr lang="en-US" b="1" u="sng" dirty="0"/>
              <a:t>Capacity Building</a:t>
            </a:r>
          </a:p>
          <a:p>
            <a:pPr marL="285750" indent="-285750">
              <a:buFont typeface="Arial" panose="020B0604020202020204" pitchFamily="34" charset="0"/>
              <a:buChar char="•"/>
              <a:defRPr/>
            </a:pPr>
            <a:r>
              <a:rPr lang="en-US" dirty="0" smtClean="0"/>
              <a:t>Improves the community’s ability </a:t>
            </a:r>
            <a:r>
              <a:rPr lang="en-US" dirty="0"/>
              <a:t>to set and achieve own development objectives</a:t>
            </a:r>
          </a:p>
          <a:p>
            <a:pPr marL="285750" indent="-285750">
              <a:buFont typeface="Arial" panose="020B0604020202020204" pitchFamily="34" charset="0"/>
              <a:buChar char="•"/>
              <a:defRPr/>
            </a:pPr>
            <a:r>
              <a:rPr lang="en-US" dirty="0"/>
              <a:t>Involves both “hardware” (infrastructure) and “software” (knowledge, skills, </a:t>
            </a:r>
            <a:r>
              <a:rPr lang="en-US" dirty="0" smtClean="0"/>
              <a:t>management systems, </a:t>
            </a:r>
            <a:r>
              <a:rPr lang="en-US" dirty="0"/>
              <a:t>behavior)</a:t>
            </a:r>
          </a:p>
          <a:p>
            <a:pPr marL="285750" indent="-285750">
              <a:buFont typeface="Arial" panose="020B0604020202020204" pitchFamily="34" charset="0"/>
              <a:buChar char="•"/>
              <a:defRPr/>
            </a:pPr>
            <a:r>
              <a:rPr lang="en-US" dirty="0" smtClean="0"/>
              <a:t>Requires community organizing</a:t>
            </a:r>
            <a:endParaRPr lang="en-US" dirty="0"/>
          </a:p>
        </p:txBody>
      </p:sp>
      <p:sp>
        <p:nvSpPr>
          <p:cNvPr id="7179" name="TextBox 9"/>
          <p:cNvSpPr txBox="1">
            <a:spLocks noChangeArrowheads="1"/>
          </p:cNvSpPr>
          <p:nvPr/>
        </p:nvSpPr>
        <p:spPr bwMode="auto">
          <a:xfrm>
            <a:off x="0" y="6172200"/>
            <a:ext cx="906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800" b="1">
                <a:solidFill>
                  <a:schemeClr val="bg1"/>
                </a:solidFill>
                <a:latin typeface="Berlin Sans FB Demi" pitchFamily="34" charset="0"/>
              </a:rPr>
              <a:t>Framework for Community-Based Energy Development</a:t>
            </a:r>
          </a:p>
        </p:txBody>
      </p:sp>
      <p:cxnSp>
        <p:nvCxnSpPr>
          <p:cNvPr id="25" name="Straight Connector 24"/>
          <p:cNvCxnSpPr/>
          <p:nvPr/>
        </p:nvCxnSpPr>
        <p:spPr>
          <a:xfrm flipV="1">
            <a:off x="5276850" y="1011238"/>
            <a:ext cx="914400" cy="684212"/>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FA9C809-CC91-445D-9FA3-A42C74D9C49C}" type="slidenum">
              <a:rPr lang="en-US" smtClean="0"/>
              <a:pPr>
                <a:defRPr/>
              </a:pPr>
              <a:t>5</a:t>
            </a:fld>
            <a:endParaRPr lang="en-US"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1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0"/>
            <a:ext cx="480218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2AA74D7-62AB-4CF8-945C-4F93515019CE}" type="slidenum">
              <a:rPr lang="en-US" smtClean="0"/>
              <a:pPr>
                <a:defRPr/>
              </a:pPr>
              <a:t>6</a:t>
            </a:fld>
            <a:endParaRPr lang="en-US"/>
          </a:p>
        </p:txBody>
      </p:sp>
      <p:pic>
        <p:nvPicPr>
          <p:cNvPr id="102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915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3" descr="Y:\CNYRPDB Programs\Energy\LOGOS\cip_logo_progra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117475"/>
            <a:ext cx="38100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4"/>
          <p:cNvSpPr txBox="1">
            <a:spLocks noChangeArrowheads="1"/>
          </p:cNvSpPr>
          <p:nvPr/>
        </p:nvSpPr>
        <p:spPr bwMode="auto">
          <a:xfrm>
            <a:off x="6019800" y="16002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sp>
        <p:nvSpPr>
          <p:cNvPr id="10246" name="TextBox 7"/>
          <p:cNvSpPr txBox="1">
            <a:spLocks noChangeArrowheads="1"/>
          </p:cNvSpPr>
          <p:nvPr/>
        </p:nvSpPr>
        <p:spPr bwMode="auto">
          <a:xfrm>
            <a:off x="5638800" y="2133600"/>
            <a:ext cx="35814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
                <a:srgbClr val="FF9900"/>
              </a:buClr>
              <a:buFont typeface="Arial" pitchFamily="34" charset="0"/>
              <a:buChar char="+"/>
            </a:pPr>
            <a:r>
              <a:rPr lang="en-US" altLang="en-US" sz="2100" dirty="0" smtClean="0">
                <a:latin typeface="Berlin Sans FB Demi" pitchFamily="34" charset="0"/>
              </a:rPr>
              <a:t>  </a:t>
            </a:r>
            <a:r>
              <a:rPr lang="en-US" altLang="en-US" sz="2100" b="1" dirty="0" smtClean="0">
                <a:solidFill>
                  <a:srgbClr val="0070C0"/>
                </a:solidFill>
                <a:latin typeface="Berlin Sans FB Demi" pitchFamily="34" charset="0"/>
              </a:rPr>
              <a:t>GHG </a:t>
            </a:r>
            <a:r>
              <a:rPr lang="en-US" altLang="en-US" sz="2100" b="1" dirty="0">
                <a:solidFill>
                  <a:srgbClr val="0070C0"/>
                </a:solidFill>
                <a:latin typeface="Berlin Sans FB Demi" pitchFamily="34" charset="0"/>
              </a:rPr>
              <a:t>inventory and climate action plan</a:t>
            </a:r>
          </a:p>
          <a:p>
            <a:pPr eaLnBrk="1" hangingPunct="1">
              <a:spcBef>
                <a:spcPct val="0"/>
              </a:spcBef>
              <a:buClr>
                <a:srgbClr val="FF9900"/>
              </a:buClr>
              <a:buFont typeface="Arial" pitchFamily="34" charset="0"/>
              <a:buChar char="+"/>
            </a:pPr>
            <a:r>
              <a:rPr lang="en-US" altLang="en-US" sz="2100" b="1" dirty="0">
                <a:solidFill>
                  <a:srgbClr val="0070C0"/>
                </a:solidFill>
                <a:latin typeface="Berlin Sans FB Demi" pitchFamily="34" charset="0"/>
              </a:rPr>
              <a:t>  Demonstration projects</a:t>
            </a:r>
          </a:p>
          <a:p>
            <a:pPr eaLnBrk="1" hangingPunct="1">
              <a:spcBef>
                <a:spcPct val="0"/>
              </a:spcBef>
              <a:buClr>
                <a:srgbClr val="FF9900"/>
              </a:buClr>
              <a:buFont typeface="Arial" pitchFamily="34" charset="0"/>
              <a:buChar char="+"/>
            </a:pPr>
            <a:r>
              <a:rPr lang="en-US" altLang="en-US" sz="2100" dirty="0">
                <a:latin typeface="Berlin Sans FB Demi" pitchFamily="34" charset="0"/>
              </a:rPr>
              <a:t> </a:t>
            </a:r>
            <a:r>
              <a:rPr lang="en-US" altLang="en-US" sz="2100" dirty="0">
                <a:solidFill>
                  <a:srgbClr val="0070C0"/>
                </a:solidFill>
                <a:latin typeface="Berlin Sans FB Demi" pitchFamily="34" charset="0"/>
              </a:rPr>
              <a:t>Commitment to leadership and c</a:t>
            </a:r>
            <a:r>
              <a:rPr lang="en-US" altLang="en-US" sz="2100" b="1" dirty="0">
                <a:solidFill>
                  <a:srgbClr val="0070C0"/>
                </a:solidFill>
                <a:latin typeface="Berlin Sans FB Demi" pitchFamily="34" charset="0"/>
              </a:rPr>
              <a:t>itizen engagement</a:t>
            </a:r>
          </a:p>
        </p:txBody>
      </p:sp>
      <p:sp>
        <p:nvSpPr>
          <p:cNvPr id="10247" name="TextBox 6"/>
          <p:cNvSpPr txBox="1">
            <a:spLocks noChangeArrowheads="1"/>
          </p:cNvSpPr>
          <p:nvPr/>
        </p:nvSpPr>
        <p:spPr bwMode="auto">
          <a:xfrm>
            <a:off x="228600" y="304800"/>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haroni" pitchFamily="2" charset="-79"/>
                <a:cs typeface="Aharoni" pitchFamily="2" charset="-79"/>
              </a:rPr>
              <a:t>LAKE ONTARIO</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191250"/>
            <a:ext cx="9144000" cy="6667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2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93688"/>
            <a:ext cx="6553200" cy="542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3"/>
          <p:cNvSpPr txBox="1">
            <a:spLocks noChangeArrowheads="1"/>
          </p:cNvSpPr>
          <p:nvPr/>
        </p:nvSpPr>
        <p:spPr bwMode="auto">
          <a:xfrm>
            <a:off x="0" y="5848350"/>
            <a:ext cx="373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000">
                <a:solidFill>
                  <a:srgbClr val="FF9900"/>
                </a:solidFill>
                <a:latin typeface="Berlin Sans FB Demi" pitchFamily="34" charset="0"/>
              </a:rPr>
              <a:t>Community Emissions by Sector</a:t>
            </a:r>
            <a:endParaRPr lang="en-US" altLang="en-US" sz="2000" baseline="30000">
              <a:solidFill>
                <a:srgbClr val="FF9900"/>
              </a:solidFill>
              <a:latin typeface="Berlin Sans FB Demi" pitchFamily="34" charset="0"/>
            </a:endParaRPr>
          </a:p>
        </p:txBody>
      </p:sp>
      <p:sp>
        <p:nvSpPr>
          <p:cNvPr id="11269" name="TextBox 7"/>
          <p:cNvSpPr txBox="1">
            <a:spLocks noChangeArrowheads="1"/>
          </p:cNvSpPr>
          <p:nvPr/>
        </p:nvSpPr>
        <p:spPr bwMode="auto">
          <a:xfrm>
            <a:off x="4191000" y="5848350"/>
            <a:ext cx="373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000">
                <a:solidFill>
                  <a:srgbClr val="FF9900"/>
                </a:solidFill>
                <a:latin typeface="Berlin Sans FB Demi" pitchFamily="34" charset="0"/>
              </a:rPr>
              <a:t>Emission Reduction Strategies</a:t>
            </a:r>
            <a:endParaRPr lang="en-US" altLang="en-US" sz="2000" baseline="30000">
              <a:solidFill>
                <a:srgbClr val="FF9900"/>
              </a:solidFill>
              <a:latin typeface="Berlin Sans FB Demi" pitchFamily="34" charset="0"/>
            </a:endParaRPr>
          </a:p>
        </p:txBody>
      </p:sp>
      <p:graphicFrame>
        <p:nvGraphicFramePr>
          <p:cNvPr id="10" name="Chart 9"/>
          <p:cNvGraphicFramePr/>
          <p:nvPr/>
        </p:nvGraphicFramePr>
        <p:xfrm>
          <a:off x="38100" y="-152400"/>
          <a:ext cx="3200400" cy="2362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p:cNvGraphicFramePr/>
          <p:nvPr/>
        </p:nvGraphicFramePr>
        <p:xfrm>
          <a:off x="-457200" y="1828800"/>
          <a:ext cx="3186113" cy="243839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p:cNvGraphicFramePr/>
          <p:nvPr/>
        </p:nvGraphicFramePr>
        <p:xfrm>
          <a:off x="-585787" y="3676650"/>
          <a:ext cx="3467100" cy="2590800"/>
        </p:xfrm>
        <a:graphic>
          <a:graphicData uri="http://schemas.openxmlformats.org/drawingml/2006/chart">
            <c:chart xmlns:c="http://schemas.openxmlformats.org/drawingml/2006/chart" xmlns:r="http://schemas.openxmlformats.org/officeDocument/2006/relationships" r:id="rId6"/>
          </a:graphicData>
        </a:graphic>
      </p:graphicFrame>
      <p:sp>
        <p:nvSpPr>
          <p:cNvPr id="11273" name="TextBox 2"/>
          <p:cNvSpPr txBox="1">
            <a:spLocks noChangeArrowheads="1"/>
          </p:cNvSpPr>
          <p:nvPr/>
        </p:nvSpPr>
        <p:spPr bwMode="auto">
          <a:xfrm>
            <a:off x="304800" y="6191250"/>
            <a:ext cx="8534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3000" dirty="0">
                <a:solidFill>
                  <a:schemeClr val="bg1"/>
                </a:solidFill>
                <a:latin typeface="Berlin Sans FB Demi" pitchFamily="34" charset="0"/>
              </a:rPr>
              <a:t>Climate Action Plans: 120,552 </a:t>
            </a:r>
            <a:r>
              <a:rPr lang="en-US" altLang="en-US" sz="3000" dirty="0" smtClean="0">
                <a:solidFill>
                  <a:schemeClr val="bg1"/>
                </a:solidFill>
                <a:latin typeface="Berlin Sans FB Demi" pitchFamily="34" charset="0"/>
              </a:rPr>
              <a:t>MTCO</a:t>
            </a:r>
            <a:r>
              <a:rPr lang="en-US" altLang="en-US" sz="3000" baseline="-25000" dirty="0" smtClean="0">
                <a:solidFill>
                  <a:schemeClr val="bg1"/>
                </a:solidFill>
                <a:latin typeface="Berlin Sans FB Demi" pitchFamily="34" charset="0"/>
              </a:rPr>
              <a:t>2</a:t>
            </a:r>
            <a:r>
              <a:rPr lang="en-US" altLang="en-US" sz="3000" dirty="0" smtClean="0">
                <a:solidFill>
                  <a:schemeClr val="bg1"/>
                </a:solidFill>
                <a:latin typeface="Berlin Sans FB Demi" pitchFamily="34" charset="0"/>
              </a:rPr>
              <a:t>e (pledged)</a:t>
            </a:r>
            <a:endParaRPr lang="en-US" altLang="en-US" sz="3000" dirty="0">
              <a:solidFill>
                <a:schemeClr val="bg1"/>
              </a:solidFill>
              <a:latin typeface="Berlin Sans FB Demi"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pPr>
              <a:defRPr/>
            </a:pPr>
            <a:fld id="{B7A818B3-BD9E-4081-B39E-65EA1403FCD6}" type="slidenum">
              <a:rPr lang="en-US" smtClean="0"/>
              <a:pPr>
                <a:defRPr/>
              </a:pPr>
              <a:t>8</a:t>
            </a:fld>
            <a:endParaRPr lang="en-US"/>
          </a:p>
        </p:txBody>
      </p:sp>
      <p:pic>
        <p:nvPicPr>
          <p:cNvPr id="12291" name="Picture 4"/>
          <p:cNvPicPr>
            <a:picLocks noChangeAspect="1" noChangeArrowheads="1"/>
          </p:cNvPicPr>
          <p:nvPr/>
        </p:nvPicPr>
        <p:blipFill>
          <a:blip r:embed="rId3">
            <a:extLst>
              <a:ext uri="{28A0092B-C50C-407E-A947-70E740481C1C}">
                <a14:useLocalDpi xmlns:a14="http://schemas.microsoft.com/office/drawing/2010/main" val="0"/>
              </a:ext>
            </a:extLst>
          </a:blip>
          <a:srcRect t="2063"/>
          <a:stretch>
            <a:fillRect/>
          </a:stretch>
        </p:blipFill>
        <p:spPr bwMode="auto">
          <a:xfrm>
            <a:off x="0" y="0"/>
            <a:ext cx="9144000" cy="632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9050" y="5943600"/>
            <a:ext cx="916305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93" name="TextBox 4"/>
          <p:cNvSpPr txBox="1">
            <a:spLocks noChangeArrowheads="1"/>
          </p:cNvSpPr>
          <p:nvPr/>
        </p:nvSpPr>
        <p:spPr bwMode="auto">
          <a:xfrm>
            <a:off x="0" y="619125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3000" dirty="0" smtClean="0">
                <a:solidFill>
                  <a:schemeClr val="bg1"/>
                </a:solidFill>
                <a:latin typeface="Berlin Sans FB Demi" pitchFamily="34" charset="0"/>
              </a:rPr>
              <a:t>Demonstration </a:t>
            </a:r>
            <a:r>
              <a:rPr lang="en-US" altLang="en-US" sz="3000" dirty="0">
                <a:solidFill>
                  <a:schemeClr val="bg1"/>
                </a:solidFill>
                <a:latin typeface="Berlin Sans FB Demi" pitchFamily="34" charset="0"/>
              </a:rPr>
              <a:t>Projects:  2,861 </a:t>
            </a:r>
            <a:r>
              <a:rPr lang="en-US" altLang="en-US" sz="3000" dirty="0" smtClean="0">
                <a:solidFill>
                  <a:schemeClr val="bg1"/>
                </a:solidFill>
                <a:latin typeface="Berlin Sans FB Demi" pitchFamily="34" charset="0"/>
              </a:rPr>
              <a:t>MTCO</a:t>
            </a:r>
            <a:r>
              <a:rPr lang="en-US" altLang="en-US" sz="3000" baseline="-25000" dirty="0" smtClean="0">
                <a:solidFill>
                  <a:schemeClr val="bg1"/>
                </a:solidFill>
                <a:latin typeface="Berlin Sans FB Demi" pitchFamily="34" charset="0"/>
              </a:rPr>
              <a:t>2</a:t>
            </a:r>
            <a:r>
              <a:rPr lang="en-US" altLang="en-US" sz="3000" dirty="0" smtClean="0">
                <a:solidFill>
                  <a:schemeClr val="bg1"/>
                </a:solidFill>
                <a:latin typeface="Berlin Sans FB Demi" pitchFamily="34" charset="0"/>
              </a:rPr>
              <a:t>e (life cycle)</a:t>
            </a:r>
            <a:endParaRPr lang="en-US" altLang="en-US" sz="3000" dirty="0">
              <a:solidFill>
                <a:schemeClr val="bg1"/>
              </a:solidFill>
              <a:latin typeface="Berlin Sans FB Demi"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90521FC-F4AF-44BF-BBE6-7CE79005FA8E}" type="slidenum">
              <a:rPr lang="en-US" smtClean="0"/>
              <a:pPr>
                <a:defRPr/>
              </a:pPr>
              <a:t>9</a:t>
            </a:fld>
            <a:endParaRPr lang="en-US"/>
          </a:p>
        </p:txBody>
      </p:sp>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20" descr="DSCF988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2"/>
          <p:cNvPicPr>
            <a:picLocks noChangeAspect="1" noChangeArrowheads="1"/>
          </p:cNvPicPr>
          <p:nvPr/>
        </p:nvPicPr>
        <p:blipFill>
          <a:blip r:embed="rId6">
            <a:extLst>
              <a:ext uri="{28A0092B-C50C-407E-A947-70E740481C1C}">
                <a14:useLocalDpi xmlns:a14="http://schemas.microsoft.com/office/drawing/2010/main" val="0"/>
              </a:ext>
            </a:extLst>
          </a:blip>
          <a:srcRect l="8737" r="13020"/>
          <a:stretch>
            <a:fillRect/>
          </a:stretch>
        </p:blipFill>
        <p:spPr bwMode="auto">
          <a:xfrm>
            <a:off x="4572000" y="0"/>
            <a:ext cx="4872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17037</TotalTime>
  <Words>1566</Words>
  <Application>Microsoft Office PowerPoint</Application>
  <PresentationFormat>On-screen Show (4:3)</PresentationFormat>
  <Paragraphs>209</Paragraphs>
  <Slides>23</Slides>
  <Notes>22</Notes>
  <HiddenSlides>0</HiddenSlides>
  <MMClips>0</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Office Theme</vt:lpstr>
      <vt:lpstr>5_Office Theme</vt:lpstr>
      <vt:lpstr>“Community-Based Energy Development Across the Americas” April 10, 2014  Chris Carrick CNY RPDB Energy Program Manager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Wells College Earth Week Celebration April 20, 2010 Sam Gordon, Senior Planner NYSERDA E$C Coordinator</dc:title>
  <dc:creator>Samuel Gordon</dc:creator>
  <cp:lastModifiedBy>Tracy Hamler Carrick</cp:lastModifiedBy>
  <cp:revision>806</cp:revision>
  <dcterms:created xsi:type="dcterms:W3CDTF">2010-04-07T19:33:46Z</dcterms:created>
  <dcterms:modified xsi:type="dcterms:W3CDTF">2014-04-10T14:38:57Z</dcterms:modified>
</cp:coreProperties>
</file>